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8" r:id="rId6"/>
    <p:sldMasterId id="2147483701" r:id="rId7"/>
  </p:sldMasterIdLst>
  <p:notesMasterIdLst>
    <p:notesMasterId r:id="rId119"/>
  </p:notesMasterIdLst>
  <p:handoutMasterIdLst>
    <p:handoutMasterId r:id="rId120"/>
  </p:handoutMasterIdLst>
  <p:sldIdLst>
    <p:sldId id="256" r:id="rId8"/>
    <p:sldId id="598" r:id="rId9"/>
    <p:sldId id="599" r:id="rId10"/>
    <p:sldId id="262" r:id="rId11"/>
    <p:sldId id="264" r:id="rId12"/>
    <p:sldId id="263" r:id="rId13"/>
    <p:sldId id="272" r:id="rId14"/>
    <p:sldId id="266" r:id="rId15"/>
    <p:sldId id="257" r:id="rId16"/>
    <p:sldId id="415" r:id="rId17"/>
    <p:sldId id="605" r:id="rId18"/>
    <p:sldId id="600" r:id="rId19"/>
    <p:sldId id="268" r:id="rId20"/>
    <p:sldId id="279" r:id="rId21"/>
    <p:sldId id="374" r:id="rId22"/>
    <p:sldId id="267" r:id="rId23"/>
    <p:sldId id="269" r:id="rId24"/>
    <p:sldId id="376" r:id="rId25"/>
    <p:sldId id="271" r:id="rId26"/>
    <p:sldId id="377" r:id="rId27"/>
    <p:sldId id="588" r:id="rId28"/>
    <p:sldId id="411" r:id="rId29"/>
    <p:sldId id="381" r:id="rId30"/>
    <p:sldId id="608" r:id="rId31"/>
    <p:sldId id="586" r:id="rId32"/>
    <p:sldId id="587" r:id="rId33"/>
    <p:sldId id="607" r:id="rId34"/>
    <p:sldId id="422" r:id="rId35"/>
    <p:sldId id="580" r:id="rId36"/>
    <p:sldId id="581" r:id="rId37"/>
    <p:sldId id="582" r:id="rId38"/>
    <p:sldId id="413" r:id="rId39"/>
    <p:sldId id="589" r:id="rId40"/>
    <p:sldId id="416" r:id="rId41"/>
    <p:sldId id="274" r:id="rId42"/>
    <p:sldId id="317" r:id="rId43"/>
    <p:sldId id="462" r:id="rId44"/>
    <p:sldId id="311" r:id="rId45"/>
    <p:sldId id="312" r:id="rId46"/>
    <p:sldId id="313" r:id="rId47"/>
    <p:sldId id="336" r:id="rId48"/>
    <p:sldId id="315" r:id="rId49"/>
    <p:sldId id="307" r:id="rId50"/>
    <p:sldId id="314" r:id="rId51"/>
    <p:sldId id="470" r:id="rId52"/>
    <p:sldId id="473" r:id="rId53"/>
    <p:sldId id="333" r:id="rId54"/>
    <p:sldId id="369" r:id="rId55"/>
    <p:sldId id="340" r:id="rId56"/>
    <p:sldId id="355" r:id="rId57"/>
    <p:sldId id="338" r:id="rId58"/>
    <p:sldId id="273" r:id="rId59"/>
    <p:sldId id="371" r:id="rId60"/>
    <p:sldId id="275" r:id="rId61"/>
    <p:sldId id="594" r:id="rId62"/>
    <p:sldId id="291" r:id="rId63"/>
    <p:sldId id="378" r:id="rId64"/>
    <p:sldId id="342" r:id="rId65"/>
    <p:sldId id="590" r:id="rId66"/>
    <p:sldId id="591" r:id="rId67"/>
    <p:sldId id="592" r:id="rId68"/>
    <p:sldId id="593" r:id="rId69"/>
    <p:sldId id="353" r:id="rId70"/>
    <p:sldId id="358" r:id="rId71"/>
    <p:sldId id="379" r:id="rId72"/>
    <p:sldId id="373" r:id="rId73"/>
    <p:sldId id="380" r:id="rId74"/>
    <p:sldId id="491" r:id="rId75"/>
    <p:sldId id="494" r:id="rId76"/>
    <p:sldId id="595" r:id="rId77"/>
    <p:sldId id="495" r:id="rId78"/>
    <p:sldId id="349" r:id="rId79"/>
    <p:sldId id="394" r:id="rId80"/>
    <p:sldId id="352" r:id="rId81"/>
    <p:sldId id="395" r:id="rId82"/>
    <p:sldId id="354" r:id="rId83"/>
    <p:sldId id="357" r:id="rId84"/>
    <p:sldId id="356" r:id="rId85"/>
    <p:sldId id="396" r:id="rId86"/>
    <p:sldId id="397" r:id="rId87"/>
    <p:sldId id="601" r:id="rId88"/>
    <p:sldId id="350" r:id="rId89"/>
    <p:sldId id="401" r:id="rId90"/>
    <p:sldId id="402" r:id="rId91"/>
    <p:sldId id="403" r:id="rId92"/>
    <p:sldId id="368" r:id="rId93"/>
    <p:sldId id="370" r:id="rId94"/>
    <p:sldId id="517" r:id="rId95"/>
    <p:sldId id="604" r:id="rId96"/>
    <p:sldId id="405" r:id="rId97"/>
    <p:sldId id="406" r:id="rId98"/>
    <p:sldId id="407" r:id="rId99"/>
    <p:sldId id="375" r:id="rId100"/>
    <p:sldId id="408" r:id="rId101"/>
    <p:sldId id="542" r:id="rId102"/>
    <p:sldId id="410" r:id="rId103"/>
    <p:sldId id="365" r:id="rId104"/>
    <p:sldId id="383" r:id="rId105"/>
    <p:sldId id="385" r:id="rId106"/>
    <p:sldId id="386" r:id="rId107"/>
    <p:sldId id="596" r:id="rId108"/>
    <p:sldId id="388" r:id="rId109"/>
    <p:sldId id="389" r:id="rId110"/>
    <p:sldId id="597" r:id="rId111"/>
    <p:sldId id="409" r:id="rId112"/>
    <p:sldId id="606" r:id="rId113"/>
    <p:sldId id="602" r:id="rId114"/>
    <p:sldId id="421" r:id="rId115"/>
    <p:sldId id="418" r:id="rId116"/>
    <p:sldId id="419" r:id="rId117"/>
    <p:sldId id="42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59704F"/>
    <a:srgbClr val="FFFFF3"/>
    <a:srgbClr val="FF3399"/>
    <a:srgbClr val="FFECAF"/>
    <a:srgbClr val="A3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1" autoAdjust="0"/>
    <p:restoredTop sz="81349"/>
  </p:normalViewPr>
  <p:slideViewPr>
    <p:cSldViewPr snapToGrid="0" showGuides="1">
      <p:cViewPr varScale="1">
        <p:scale>
          <a:sx n="125" d="100"/>
          <a:sy n="125" d="100"/>
        </p:scale>
        <p:origin x="16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84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ableStyles" Target="tableStyles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1/23/22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9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links to see 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3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2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942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3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8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0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8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2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532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3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20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8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8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9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2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9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82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47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9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5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4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8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6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17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72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hpccsystems-solutions-lab.github.io/static/52ca9ca48dc8d721e4b6400e96694ce9/6956b/fare_ds.jpg" TargetMode="External"/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3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mailto:Bahareh.Fardanian@lexisnexisrisk.com" TargetMode="External"/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CrazyBigData.pptx" TargetMode="External"/><Relationship Id="rId4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lay.hpccsystems.com:8010/" TargetMode="External"/><Relationship Id="rId4" Type="http://schemas.openxmlformats.org/officeDocument/2006/relationships/hyperlink" Target="http://52.167.137.162:801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.hpccsystems.com/auth/login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.hpccsystems.com/workspaces/share/8ccac7cb-2af6-47f9-ba12-1066e41aedf8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/blob/main/vscode_hpcc_install.pdf" TargetMode="External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hpccsystems.com/download#HPCC-Platfor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52.167.137.162:801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ium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orbes.com/sites/gartnergroup/2013/03/27/gartners-big-data-definition-consists-of-three-parts-not-to-be-confused-with-three-vs/?sh=202f66942f68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>
                <a:solidFill>
                  <a:schemeClr val="tx2"/>
                </a:solidFill>
              </a:rPr>
              <a:t>Introduction to Big data &amp; ECL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29" y="4095870"/>
            <a:ext cx="2546785" cy="1094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41" y="2241168"/>
            <a:ext cx="2538582" cy="1088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28FC59-1B12-4D4F-8887-EAAF3BBC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22" y="4089941"/>
            <a:ext cx="2314712" cy="1100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Real-Time &amp; Streaming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91965" y="3360205"/>
            <a:ext cx="4237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Real-Time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Clients needs result immediately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In seconds or milliseconds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518" y="4400831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2102" y="4770163"/>
            <a:ext cx="1818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Credit cards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Google search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Stock market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7" y="1500926"/>
            <a:ext cx="7754432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FA3E0-D1BE-4AE7-8686-0D90B73A7CD1}"/>
              </a:ext>
            </a:extLst>
          </p:cNvPr>
          <p:cNvSpPr/>
          <p:nvPr/>
        </p:nvSpPr>
        <p:spPr>
          <a:xfrm>
            <a:off x="5433648" y="3429000"/>
            <a:ext cx="56519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input and output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Events that are happening frequently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processing as data flows through the system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Close to Real-Time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20533-3D35-4DE6-86F0-D88827D3FF27}"/>
              </a:ext>
            </a:extLst>
          </p:cNvPr>
          <p:cNvSpPr txBox="1"/>
          <p:nvPr/>
        </p:nvSpPr>
        <p:spPr>
          <a:xfrm>
            <a:off x="5480235" y="501852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EF874-8897-4074-B79B-BE2CDB07FAE3}"/>
              </a:ext>
            </a:extLst>
          </p:cNvPr>
          <p:cNvSpPr txBox="1"/>
          <p:nvPr/>
        </p:nvSpPr>
        <p:spPr>
          <a:xfrm>
            <a:off x="5716819" y="5387852"/>
            <a:ext cx="1951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Fraud detection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Cyber security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2408-CB67-47C8-ABDF-B9055C51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9DE3-B088-4235-8959-13594230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Grouping Conditions</a:t>
            </a:r>
          </a:p>
          <a:p>
            <a:r>
              <a:rPr lang="en-US" dirty="0"/>
              <a:t>One or more comma-delimited expressions</a:t>
            </a:r>
          </a:p>
          <a:p>
            <a:r>
              <a:rPr lang="en-US" dirty="0"/>
              <a:t>An expression could simply be an attribute name within the dataset; this is the most common usage</a:t>
            </a:r>
          </a:p>
          <a:p>
            <a:r>
              <a:rPr lang="en-US" dirty="0"/>
              <a:t>An expression could be a computed value, such as (</a:t>
            </a:r>
            <a:r>
              <a:rPr lang="en-US" dirty="0" err="1"/>
              <a:t>myValue</a:t>
            </a:r>
            <a:r>
              <a:rPr lang="en-US" dirty="0"/>
              <a:t> % 2) to group on even/odd values</a:t>
            </a:r>
          </a:p>
          <a:p>
            <a:r>
              <a:rPr lang="en-US" dirty="0"/>
              <a:t>All records within dataset that evaluate to the same set of condition values will be grouped together</a:t>
            </a:r>
          </a:p>
          <a:p>
            <a:r>
              <a:rPr lang="en-US" dirty="0"/>
              <a:t>Each group will result in one output record</a:t>
            </a:r>
          </a:p>
          <a:p>
            <a:r>
              <a:rPr lang="en-US" dirty="0"/>
              <a:t>Functions evaluated within </a:t>
            </a:r>
            <a:r>
              <a:rPr lang="en-US" dirty="0" err="1"/>
              <a:t>outrecorddef</a:t>
            </a:r>
            <a:r>
              <a:rPr lang="en-US" dirty="0"/>
              <a:t> will operate on the group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8178-C1DA-4EC6-98DB-BEDE267A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83D0-4324-4F42-BB9A-1A8B8C77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Flag Options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71567013-09D5-4A23-B884-ED1FFBD17BAA}"/>
              </a:ext>
            </a:extLst>
          </p:cNvPr>
          <p:cNvGraphicFramePr>
            <a:graphicFrameLocks noGrp="1"/>
          </p:cNvGraphicFramePr>
          <p:nvPr/>
        </p:nvGraphicFramePr>
        <p:xfrm>
          <a:off x="1005656" y="2055578"/>
          <a:ext cx="10437963" cy="3881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215695">
                  <a:extLst>
                    <a:ext uri="{9D8B030D-6E8A-4147-A177-3AD203B41FA5}">
                      <a16:colId xmlns:a16="http://schemas.microsoft.com/office/drawing/2014/main" val="1889302511"/>
                    </a:ext>
                  </a:extLst>
                </a:gridCol>
                <a:gridCol w="8222268">
                  <a:extLst>
                    <a:ext uri="{9D8B030D-6E8A-4147-A177-3AD203B41FA5}">
                      <a16:colId xmlns:a16="http://schemas.microsoft.com/office/drawing/2014/main" val="36105223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FEW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fewer than 10,000 distinct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728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many distinct groups.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619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UNSORTED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you don’t care about the order of the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operation is performed on each node independently; the operation maintains the distribution of any previous </a:t>
                      </a:r>
                      <a:r>
                        <a:rPr lang="en-US" sz="1600" b="0" i="1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</a:t>
                      </a:r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1869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KEYED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activity is part of an index read operation, which allows the optimizer to generate optimal code for the operation.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9199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MERGE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results are aggregated on each node and then the aggregated intermediaries are aggregated globally. This is a safe method of aggregation that shines particularly well if the underlying data was skewed.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7207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SKEW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you know the data will not be spread evenly across nodes.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0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0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0249-6359-4359-A75A-739BCA6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0B30-9A71-46D1-874D-D2BA7D70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8064038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GROUP keyword is used within output format parameter (RECORD Structure) of a TABLE definition. </a:t>
            </a:r>
          </a:p>
          <a:p>
            <a:pPr marL="0" indent="0">
              <a:buNone/>
            </a:pPr>
            <a:r>
              <a:rPr lang="en-US" i="1" u="sng" dirty="0"/>
              <a:t>GROUP replaces the </a:t>
            </a:r>
            <a:r>
              <a:rPr lang="en-US" i="1" u="sng" dirty="0" err="1"/>
              <a:t>recordset</a:t>
            </a:r>
            <a:r>
              <a:rPr lang="en-US" i="1" u="sng" dirty="0"/>
              <a:t> parameter</a:t>
            </a:r>
            <a:r>
              <a:rPr lang="en-US" dirty="0"/>
              <a:t> of any aggregate built-in function used in the output to indicate the operation is performed for each group of the expression. </a:t>
            </a:r>
          </a:p>
          <a:p>
            <a:pPr marL="0" indent="0">
              <a:buNone/>
            </a:pPr>
            <a:r>
              <a:rPr lang="en-US" dirty="0"/>
              <a:t>This is similar to an SQL “GROUP BY” clause.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BBD0-3B1E-443F-ADF1-0AA66CD5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F504F-E06A-4DAA-B2E9-77F00EB2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30" y="2257074"/>
            <a:ext cx="6430912" cy="2556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FCEE5C-E6AD-41CF-AD5E-9ECA2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17" y="1580284"/>
            <a:ext cx="259080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0EA682F-6E15-4693-8127-06D7038E1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42" y="4379013"/>
            <a:ext cx="22764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8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67054-EA51-4284-9336-AF6512B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6" y="1673245"/>
            <a:ext cx="4201692" cy="2160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EBEC4-FDD0-4F24-9F6D-857C731C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45" y="3329848"/>
            <a:ext cx="4201692" cy="29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DC928-74A0-46BB-952D-45E1FB90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130" y="2324820"/>
            <a:ext cx="1762371" cy="201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4A4E7-6F5F-466C-B9B3-0E28F7425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31" y="4782884"/>
            <a:ext cx="2333951" cy="1600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81C54D-A583-4C75-AE65-B23C72C5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</p:spTree>
    <p:extLst>
      <p:ext uri="{BB962C8B-B14F-4D97-AF65-F5344CB8AC3E}">
        <p14:creationId xmlns:p14="http://schemas.microsoft.com/office/powerpoint/2010/main" val="931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Let’s review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Create your own aggregation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36CDC-BFC7-41DC-9EA7-EFC32392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55" y="4766538"/>
            <a:ext cx="1821892" cy="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AE54-4683-4603-9252-BBF7E74D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3236-A823-4448-A80B-3C3692AE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43" y="2155371"/>
            <a:ext cx="5204460" cy="1273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open Data-Profiling PowerPoint.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C4479-D575-4C00-8F81-10174325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46" y="4573562"/>
            <a:ext cx="6325483" cy="1028844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Perfiles de datos y limpieza de datos: diferencias clave, casos de uso e  importancia en los entornos empresariales actuales - Data Ladder">
            <a:extLst>
              <a:ext uri="{FF2B5EF4-FFF2-40B4-BE49-F238E27FC236}">
                <a16:creationId xmlns:a16="http://schemas.microsoft.com/office/drawing/2014/main" id="{8DF33B91-7BBC-480B-92B7-2B102823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2" y="1600200"/>
            <a:ext cx="3840480" cy="3840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Finale project</a:t>
            </a:r>
          </a:p>
        </p:txBody>
      </p:sp>
    </p:spTree>
    <p:extLst>
      <p:ext uri="{BB962C8B-B14F-4D97-AF65-F5344CB8AC3E}">
        <p14:creationId xmlns:p14="http://schemas.microsoft.com/office/powerpoint/2010/main" val="21578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9047-E911-4EF2-8AA8-2E68C2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5C2B-D714-4DB7-A5FE-1E0FCCF4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Let’s book a flight </a:t>
            </a:r>
            <a:r>
              <a:rPr lang="en-US" sz="2400" b="1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7030A0"/>
              </a:solidFill>
            </a:endParaRPr>
          </a:p>
          <a:p>
            <a:endParaRPr lang="en-US" dirty="0"/>
          </a:p>
          <a:p>
            <a:r>
              <a:rPr lang="en-US" b="1" dirty="0"/>
              <a:t>Maximum Team of two </a:t>
            </a:r>
          </a:p>
          <a:p>
            <a:r>
              <a:rPr lang="en-US" b="1" dirty="0"/>
              <a:t>Due Monday Jan 31</a:t>
            </a:r>
            <a:r>
              <a:rPr lang="en-US" b="1" baseline="30000" dirty="0"/>
              <a:t>th</a:t>
            </a:r>
            <a:r>
              <a:rPr lang="en-US" b="1" dirty="0"/>
              <a:t> @7 PM</a:t>
            </a:r>
          </a:p>
          <a:p>
            <a:r>
              <a:rPr lang="en-US" b="1" dirty="0"/>
              <a:t>Submission by email:  </a:t>
            </a:r>
            <a:r>
              <a:rPr lang="en-US" b="1" dirty="0">
                <a:hlinkClick r:id="rId2"/>
              </a:rPr>
              <a:t>Bahareh.Fardanian@lexisnexisrisk.com</a:t>
            </a:r>
            <a:r>
              <a:rPr lang="en-US" b="1" dirty="0"/>
              <a:t> &amp; </a:t>
            </a:r>
            <a:r>
              <a:rPr lang="en-US" b="1" u="sng" dirty="0" err="1">
                <a:solidFill>
                  <a:srgbClr val="59704F"/>
                </a:solidFill>
              </a:rPr>
              <a:t>Dan.Camper</a:t>
            </a:r>
            <a:r>
              <a:rPr lang="en-US" b="1" u="sng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@lexisnexisrisk.com</a:t>
            </a:r>
            <a:endParaRPr lang="en-US" b="1" dirty="0"/>
          </a:p>
          <a:p>
            <a:pPr lvl="1"/>
            <a:r>
              <a:rPr lang="en-US" b="1" dirty="0"/>
              <a:t>WUID</a:t>
            </a:r>
          </a:p>
          <a:p>
            <a:pPr lvl="1"/>
            <a:r>
              <a:rPr lang="en-US" b="1" dirty="0"/>
              <a:t>Team’s participants names</a:t>
            </a:r>
          </a:p>
          <a:p>
            <a:pPr lvl="1"/>
            <a:r>
              <a:rPr lang="en-US" b="1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F792-2575-440D-83AF-D68D9DB1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FAEB-30E1-4C1B-8D04-08B2B5B5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199"/>
            <a:ext cx="9982200" cy="49636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 want to fly from Austin to Chicago sometime during the month of March 2020. Exactly when is not important. </a:t>
            </a:r>
            <a:br>
              <a:rPr lang="en-US" dirty="0"/>
            </a:br>
            <a:r>
              <a:rPr lang="en-US" dirty="0"/>
              <a:t>During that trip, I want to visit some relatives during a brief overnight stay in Bloomington, IL.</a:t>
            </a:r>
            <a:br>
              <a:rPr lang="en-US" dirty="0"/>
            </a:br>
            <a:r>
              <a:rPr lang="en-US" dirty="0"/>
              <a:t>Output a dataset to the workunit where every record contains a sequence of flights that satisfies the following criteria, as well as the total amount of time spent (time flying as well as layover time)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Depart from Austin, TX airport (AUS)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Arrive at the Bloomington/Normal airport in Illinois (BMI)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There will be one layover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For the connecting flight, I want to stay on the same airline because I want my bags to be transferred automatically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The layover time should be no less than 1 hour and no more than 2 hours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The very next day, before 10am, depart from the Bloomington/Normal airport and fly to O’Hare International Airport in Chicago (ORD)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 airline used on this day does not have to be the same as the day before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Only the record(s) matching the minimum sum total flight time + layover should be shown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DED5-FD38-4206-82DE-C002991C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CrazyBigData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– Play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6B93-EE08-4505-A993-CED1CEE48E5A}"/>
              </a:ext>
            </a:extLst>
          </p:cNvPr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Card Dealer (5e Class) - D&amp;D Wiki">
            <a:extLst>
              <a:ext uri="{FF2B5EF4-FFF2-40B4-BE49-F238E27FC236}">
                <a16:creationId xmlns:a16="http://schemas.microsoft.com/office/drawing/2014/main" id="{362CC188-7597-4EDB-925D-7FC47B56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795" y="1605469"/>
            <a:ext cx="4181439" cy="2606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Anime Bishounen">
            <a:extLst>
              <a:ext uri="{FF2B5EF4-FFF2-40B4-BE49-F238E27FC236}">
                <a16:creationId xmlns:a16="http://schemas.microsoft.com/office/drawing/2014/main" id="{FFBFFE6F-1834-4CF7-8165-C21356EE3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7"/>
          <a:stretch/>
        </p:blipFill>
        <p:spPr bwMode="auto">
          <a:xfrm>
            <a:off x="4576077" y="3034145"/>
            <a:ext cx="3329242" cy="36091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isugawa Dice - Hypnosis Mic -Division Rap Battle- - Image #3001338 -  Zerochan Anime Image Board">
            <a:extLst>
              <a:ext uri="{FF2B5EF4-FFF2-40B4-BE49-F238E27FC236}">
                <a16:creationId xmlns:a16="http://schemas.microsoft.com/office/drawing/2014/main" id="{9610CBF4-8E02-4D1E-947E-1210A3FE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915292"/>
            <a:ext cx="3903306" cy="27279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A0F92-DAC6-4011-86DC-DC1102AF869A}"/>
              </a:ext>
            </a:extLst>
          </p:cNvPr>
          <p:cNvSpPr txBox="1"/>
          <p:nvPr/>
        </p:nvSpPr>
        <p:spPr>
          <a:xfrm>
            <a:off x="1349829" y="18214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Please Open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  <a:hlinkClick r:id="rId5"/>
              </a:rPr>
              <a:t>CrazyBigData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PowerPoint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6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7136-D210-4F53-8DC7-7E698B17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A7B9-4AFF-4F01-9416-4422CF406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r>
              <a:rPr lang="en-US" dirty="0"/>
              <a:t>1- Filter down to the month you are after</a:t>
            </a:r>
          </a:p>
          <a:p>
            <a:pPr lvl="1"/>
            <a:r>
              <a:rPr lang="en-US" dirty="0"/>
              <a:t>Think hard about how GSEC represents available flight dates</a:t>
            </a:r>
          </a:p>
          <a:p>
            <a:r>
              <a:rPr lang="en-US" dirty="0"/>
              <a:t>2- Keep in mind what your final dataset should look like </a:t>
            </a:r>
          </a:p>
          <a:p>
            <a:r>
              <a:rPr lang="en-US" dirty="0"/>
              <a:t>3- Since you are building connections, you need to join GSEC with itself</a:t>
            </a:r>
          </a:p>
          <a:p>
            <a:r>
              <a:rPr lang="en-US" dirty="0"/>
              <a:t>4- Calculate depart or arrival time in min:</a:t>
            </a:r>
          </a:p>
          <a:p>
            <a:pPr marL="457200" lvl="1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depart_minutes_after_midnight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:= ((UNSIGNED1)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[1..2] * 60 +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		  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[3..4]);</a:t>
            </a:r>
          </a:p>
          <a:p>
            <a:r>
              <a:rPr lang="en-US" dirty="0"/>
              <a:t>5- Keep in mind your layover time is between one to two hours</a:t>
            </a:r>
          </a:p>
          <a:p>
            <a:pPr lvl="1"/>
            <a:r>
              <a:rPr lang="en-US" dirty="0"/>
              <a:t>Your operation day should be same day</a:t>
            </a:r>
          </a:p>
          <a:p>
            <a:r>
              <a:rPr lang="en-US" dirty="0"/>
              <a:t>6- We are staying with same Carrier for the first two flights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59A3-4C05-4DE9-AAD5-999D8079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57" y="1332201"/>
            <a:ext cx="2096799" cy="2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9CC3-DD42-4939-96A2-7A77FD34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7B79-1FD4-44DE-B115-0F7E91B7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42" y="5386040"/>
            <a:ext cx="11358658" cy="158713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RECORDOF: </a:t>
            </a:r>
            <a:r>
              <a:rPr lang="en-US" dirty="0">
                <a:solidFill>
                  <a:srgbClr val="0070C0"/>
                </a:solidFill>
              </a:rPr>
              <a:t>https://hpccsystems.com/training/documentation/ecl-language-reference/html/RECORDOF.html</a:t>
            </a:r>
          </a:p>
          <a:p>
            <a:pPr marL="0" indent="0">
              <a:buNone/>
            </a:pPr>
            <a:r>
              <a:rPr lang="en-US" b="1" dirty="0"/>
              <a:t>Child Record Example: </a:t>
            </a:r>
            <a:r>
              <a:rPr lang="en-US" dirty="0">
                <a:solidFill>
                  <a:srgbClr val="0070C0"/>
                </a:solidFill>
              </a:rPr>
              <a:t>https://github.com/hpccsystems-solutions-lab/ScheduledFlights-Workshop/blob/main/workshop/childRecord.ecl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79468-E168-4F1B-9DEA-B91CA586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77" y="1471960"/>
            <a:ext cx="3631134" cy="391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0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</a:t>
            </a:r>
          </a:p>
        </p:txBody>
      </p:sp>
    </p:spTree>
    <p:extLst>
      <p:ext uri="{BB962C8B-B14F-4D97-AF65-F5344CB8AC3E}">
        <p14:creationId xmlns:p14="http://schemas.microsoft.com/office/powerpoint/2010/main" val="21981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62532" y="180153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performance data delivery through web services, API and SQL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Easy integration with end user BI tools and workflows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plugins to support other languages  such as Python, SQL, C++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Machine Learning library 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Deep Learning built on top of TenserFLow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Data Profiling tool</a:t>
            </a:r>
          </a:p>
          <a:p>
            <a:pPr>
              <a:buClr>
                <a:srgbClr val="0070C0"/>
              </a:buClr>
              <a:defRPr/>
            </a:pPr>
            <a:r>
              <a:rPr lang="en-US" dirty="0">
                <a:solidFill>
                  <a:schemeClr val="tx2"/>
                </a:solidFill>
              </a:rPr>
              <a:t>Batch, stream, real-time processing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9324B-9A20-4C32-B980-ED61E1E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4034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Architecture - Parallel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30019"/>
            <a:ext cx="8596383" cy="320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89000" y="1566485"/>
            <a:ext cx="9345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Capability to scale horizontally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is your cluster management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Data node processes the job and returns the result to primary node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collects and combines individual results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Near infinite scale of compute ability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4A22-96F2-422E-A638-9D970AE0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Big Data Processing System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3A2DF-03BA-4A2A-805B-BB92E53E9536}"/>
              </a:ext>
            </a:extLst>
          </p:cNvPr>
          <p:cNvGrpSpPr/>
          <p:nvPr/>
        </p:nvGrpSpPr>
        <p:grpSpPr>
          <a:xfrm>
            <a:off x="3086379" y="5530681"/>
            <a:ext cx="1198881" cy="307786"/>
            <a:chOff x="2644761" y="2388587"/>
            <a:chExt cx="1198881" cy="3077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A89741-9F74-4DA4-9F6A-795E732F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635FBD-F81B-4EAF-8AAF-BD9CE8279B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6A4B5C-F8CE-42CD-958F-231A85C95337}"/>
              </a:ext>
            </a:extLst>
          </p:cNvPr>
          <p:cNvGrpSpPr/>
          <p:nvPr/>
        </p:nvGrpSpPr>
        <p:grpSpPr>
          <a:xfrm>
            <a:off x="3086379" y="4587486"/>
            <a:ext cx="1198881" cy="307786"/>
            <a:chOff x="2644761" y="2388587"/>
            <a:chExt cx="1198881" cy="30778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CF06F59-D034-4EF9-B132-B3229F71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0A9446-A308-41C2-AD4E-D23A24DD6AD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4470-9D60-4B72-8C37-B1B151B663F9}"/>
              </a:ext>
            </a:extLst>
          </p:cNvPr>
          <p:cNvGrpSpPr/>
          <p:nvPr/>
        </p:nvGrpSpPr>
        <p:grpSpPr>
          <a:xfrm>
            <a:off x="3086379" y="2668322"/>
            <a:ext cx="1198881" cy="307786"/>
            <a:chOff x="2644761" y="2388587"/>
            <a:chExt cx="1198881" cy="30778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5A1C19-7342-4962-B597-5DF20302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E7A96B-50A6-4906-A348-468166099DF2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E1883-5F9F-4892-9A5E-8B7110C9F771}"/>
              </a:ext>
            </a:extLst>
          </p:cNvPr>
          <p:cNvGrpSpPr/>
          <p:nvPr/>
        </p:nvGrpSpPr>
        <p:grpSpPr>
          <a:xfrm>
            <a:off x="3086379" y="3628889"/>
            <a:ext cx="1198881" cy="307786"/>
            <a:chOff x="2644761" y="2388587"/>
            <a:chExt cx="1198881" cy="30778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579C476-B767-413F-96AB-D487BEED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4B7971-CEF1-4CCC-84D4-A41225A5A31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648B6E-C3B3-4C61-B106-F9967B54C131}"/>
              </a:ext>
            </a:extLst>
          </p:cNvPr>
          <p:cNvSpPr txBox="1"/>
          <p:nvPr/>
        </p:nvSpPr>
        <p:spPr>
          <a:xfrm>
            <a:off x="3350928" y="20596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Divide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76C9E9-1797-4A0C-B62C-4B94D5E42293}"/>
              </a:ext>
            </a:extLst>
          </p:cNvPr>
          <p:cNvGrpSpPr/>
          <p:nvPr/>
        </p:nvGrpSpPr>
        <p:grpSpPr>
          <a:xfrm>
            <a:off x="1104900" y="1943241"/>
            <a:ext cx="1981478" cy="4352448"/>
            <a:chOff x="663282" y="1317282"/>
            <a:chExt cx="1981478" cy="4753779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811D13EE-B016-44EB-9923-7BC1D7FD29D3}"/>
                </a:ext>
              </a:extLst>
            </p:cNvPr>
            <p:cNvSpPr/>
            <p:nvPr/>
          </p:nvSpPr>
          <p:spPr>
            <a:xfrm>
              <a:off x="663282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71301B4C-D59B-48FE-A03E-116E00BF5249}"/>
                </a:ext>
              </a:extLst>
            </p:cNvPr>
            <p:cNvSpPr/>
            <p:nvPr/>
          </p:nvSpPr>
          <p:spPr>
            <a:xfrm rot="10800000">
              <a:off x="2359789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D0B7E5-715B-4BF3-BD36-DB321E3003F0}"/>
              </a:ext>
            </a:extLst>
          </p:cNvPr>
          <p:cNvSpPr txBox="1"/>
          <p:nvPr/>
        </p:nvSpPr>
        <p:spPr>
          <a:xfrm>
            <a:off x="1300663" y="1710787"/>
            <a:ext cx="1609649" cy="46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F8A171-AB67-46EA-AC0D-BA1DD74271CA}"/>
              </a:ext>
            </a:extLst>
          </p:cNvPr>
          <p:cNvSpPr/>
          <p:nvPr/>
        </p:nvSpPr>
        <p:spPr>
          <a:xfrm>
            <a:off x="1281600" y="2476528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AB5E61-99BA-493D-90C8-F0516A28A0E9}"/>
              </a:ext>
            </a:extLst>
          </p:cNvPr>
          <p:cNvSpPr/>
          <p:nvPr/>
        </p:nvSpPr>
        <p:spPr>
          <a:xfrm>
            <a:off x="1281600" y="2948511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9795C-CEC7-421F-ABB4-BB8A715C93EF}"/>
              </a:ext>
            </a:extLst>
          </p:cNvPr>
          <p:cNvSpPr/>
          <p:nvPr/>
        </p:nvSpPr>
        <p:spPr>
          <a:xfrm>
            <a:off x="1281600" y="3420494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3CBC6-E7D1-4CA1-85BD-FFC7DC009E06}"/>
              </a:ext>
            </a:extLst>
          </p:cNvPr>
          <p:cNvSpPr/>
          <p:nvPr/>
        </p:nvSpPr>
        <p:spPr>
          <a:xfrm>
            <a:off x="1281600" y="3892477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7B5641-4DAE-496C-A875-D730C3948D94}"/>
              </a:ext>
            </a:extLst>
          </p:cNvPr>
          <p:cNvSpPr/>
          <p:nvPr/>
        </p:nvSpPr>
        <p:spPr>
          <a:xfrm>
            <a:off x="1281600" y="4364460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0B3AD-B6BC-4352-B9CF-B64BB77C120C}"/>
              </a:ext>
            </a:extLst>
          </p:cNvPr>
          <p:cNvSpPr/>
          <p:nvPr/>
        </p:nvSpPr>
        <p:spPr>
          <a:xfrm>
            <a:off x="1281600" y="4836443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B033B-C840-4241-B857-5091DD1B8F08}"/>
              </a:ext>
            </a:extLst>
          </p:cNvPr>
          <p:cNvSpPr/>
          <p:nvPr/>
        </p:nvSpPr>
        <p:spPr>
          <a:xfrm>
            <a:off x="1281600" y="530842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A6ED9-4A2C-440A-9968-4619CD6F9F5C}"/>
              </a:ext>
            </a:extLst>
          </p:cNvPr>
          <p:cNvSpPr/>
          <p:nvPr/>
        </p:nvSpPr>
        <p:spPr>
          <a:xfrm>
            <a:off x="1281600" y="578040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B2F578-CC59-456B-A231-3426722E09E6}"/>
              </a:ext>
            </a:extLst>
          </p:cNvPr>
          <p:cNvSpPr txBox="1"/>
          <p:nvPr/>
        </p:nvSpPr>
        <p:spPr>
          <a:xfrm>
            <a:off x="4528334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Smaller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3E1521-B33C-481F-9A0A-058A238D5162}"/>
              </a:ext>
            </a:extLst>
          </p:cNvPr>
          <p:cNvGrpSpPr/>
          <p:nvPr/>
        </p:nvGrpSpPr>
        <p:grpSpPr>
          <a:xfrm>
            <a:off x="4466383" y="2370530"/>
            <a:ext cx="1981479" cy="852272"/>
            <a:chOff x="4024765" y="2126958"/>
            <a:chExt cx="1981479" cy="8841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B134DD-B094-4304-8481-F3E064729680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34" name="Left Bracket 33">
                <a:extLst>
                  <a:ext uri="{FF2B5EF4-FFF2-40B4-BE49-F238E27FC236}">
                    <a16:creationId xmlns:a16="http://schemas.microsoft.com/office/drawing/2014/main" id="{2CFA2C5C-4710-4FF8-8298-F74570F6BD55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Left Bracket 34">
                <a:extLst>
                  <a:ext uri="{FF2B5EF4-FFF2-40B4-BE49-F238E27FC236}">
                    <a16:creationId xmlns:a16="http://schemas.microsoft.com/office/drawing/2014/main" id="{593C5313-33C2-4EF5-A76F-91F2B2D7A69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12BC59-BC4E-4B6A-9D81-0B4DC8A21517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1EF33E-691E-4D26-8D21-F4A65F913409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88925-FB82-4156-B6CF-D05C04892F28}"/>
              </a:ext>
            </a:extLst>
          </p:cNvPr>
          <p:cNvGrpSpPr/>
          <p:nvPr/>
        </p:nvGrpSpPr>
        <p:grpSpPr>
          <a:xfrm>
            <a:off x="4466383" y="3356930"/>
            <a:ext cx="1981479" cy="852272"/>
            <a:chOff x="4024765" y="2126958"/>
            <a:chExt cx="1981479" cy="88412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8BB82E-F770-46C1-A174-36D2CC325335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0" name="Left Bracket 39">
                <a:extLst>
                  <a:ext uri="{FF2B5EF4-FFF2-40B4-BE49-F238E27FC236}">
                    <a16:creationId xmlns:a16="http://schemas.microsoft.com/office/drawing/2014/main" id="{30B38FA4-55F5-48BA-8F6F-F20BAFC49933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Left Bracket 40">
                <a:extLst>
                  <a:ext uri="{FF2B5EF4-FFF2-40B4-BE49-F238E27FC236}">
                    <a16:creationId xmlns:a16="http://schemas.microsoft.com/office/drawing/2014/main" id="{0F8EC868-C078-4632-8485-2687E4927AD4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9F68FF-B9C3-429E-9E4C-BCC175A4649B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F7348EF-858A-4C0B-A237-FF852AD892EE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AD0B05-20DE-4EC2-9435-695AC4531BB5}"/>
              </a:ext>
            </a:extLst>
          </p:cNvPr>
          <p:cNvGrpSpPr/>
          <p:nvPr/>
        </p:nvGrpSpPr>
        <p:grpSpPr>
          <a:xfrm>
            <a:off x="4466383" y="4343330"/>
            <a:ext cx="1981479" cy="852272"/>
            <a:chOff x="4024765" y="2126958"/>
            <a:chExt cx="1981479" cy="88412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2AC08BE-25AD-4BEF-908A-D5C444D4102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6" name="Left Bracket 45">
                <a:extLst>
                  <a:ext uri="{FF2B5EF4-FFF2-40B4-BE49-F238E27FC236}">
                    <a16:creationId xmlns:a16="http://schemas.microsoft.com/office/drawing/2014/main" id="{B7C7891B-0EA7-4240-B24A-3D5C61857184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Left Bracket 46">
                <a:extLst>
                  <a:ext uri="{FF2B5EF4-FFF2-40B4-BE49-F238E27FC236}">
                    <a16:creationId xmlns:a16="http://schemas.microsoft.com/office/drawing/2014/main" id="{FB4F9543-A7F3-4A37-AEE2-A919C586B19A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8920FF-7ADE-4D72-8263-6718162BFC35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6D2881-94E7-4967-B973-BD45B291294A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E77140-A933-43CA-8343-185545867BA2}"/>
              </a:ext>
            </a:extLst>
          </p:cNvPr>
          <p:cNvGrpSpPr/>
          <p:nvPr/>
        </p:nvGrpSpPr>
        <p:grpSpPr>
          <a:xfrm>
            <a:off x="4466383" y="5329730"/>
            <a:ext cx="1981479" cy="852272"/>
            <a:chOff x="4024765" y="2126958"/>
            <a:chExt cx="1981479" cy="8841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CDD057-C95D-4FF0-8FA3-531C518CFC1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52" name="Left Bracket 51">
                <a:extLst>
                  <a:ext uri="{FF2B5EF4-FFF2-40B4-BE49-F238E27FC236}">
                    <a16:creationId xmlns:a16="http://schemas.microsoft.com/office/drawing/2014/main" id="{F504BED5-6F97-47F8-A30B-F84FB8EFD058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Left Bracket 52">
                <a:extLst>
                  <a:ext uri="{FF2B5EF4-FFF2-40B4-BE49-F238E27FC236}">
                    <a16:creationId xmlns:a16="http://schemas.microsoft.com/office/drawing/2014/main" id="{5D655F06-E522-4F5C-B8EF-C8F0966C8C0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7C2D651-7100-4EC9-A342-956B6DAB7253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91229B-6021-45A6-B0F7-E249287F3A85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A7794F-3786-4B81-9B82-5D974518764A}"/>
              </a:ext>
            </a:extLst>
          </p:cNvPr>
          <p:cNvGrpSpPr/>
          <p:nvPr/>
        </p:nvGrpSpPr>
        <p:grpSpPr>
          <a:xfrm>
            <a:off x="8111165" y="2473269"/>
            <a:ext cx="2794775" cy="697077"/>
            <a:chOff x="7577726" y="2148151"/>
            <a:chExt cx="3173464" cy="7915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0EACDE0-6A96-4AEE-A5B2-F02E5122DC44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E3430F-E104-4DE8-A892-63C4DBC3896D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05859-2742-46D6-91C2-177B124ACE4E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6B8F478-D3DE-4F55-AE5D-D177CEB4147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54196A4-A928-40EE-B9A4-AD0CC3EEA209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" name="Group 19">
                  <a:extLst>
                    <a:ext uri="{FF2B5EF4-FFF2-40B4-BE49-F238E27FC236}">
                      <a16:creationId xmlns:a16="http://schemas.microsoft.com/office/drawing/2014/main" id="{CB9ED991-363F-428B-8799-A1C9B6EB6D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61" name="Freeform 20">
                    <a:extLst>
                      <a:ext uri="{FF2B5EF4-FFF2-40B4-BE49-F238E27FC236}">
                        <a16:creationId xmlns:a16="http://schemas.microsoft.com/office/drawing/2014/main" id="{2ACA8A49-2ADA-4CD1-B8FC-A65467400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2" name="Freeform 21">
                    <a:extLst>
                      <a:ext uri="{FF2B5EF4-FFF2-40B4-BE49-F238E27FC236}">
                        <a16:creationId xmlns:a16="http://schemas.microsoft.com/office/drawing/2014/main" id="{72808DB4-EC33-4E19-BE2B-75AFB0A15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3" name="Freeform 22">
                    <a:extLst>
                      <a:ext uri="{FF2B5EF4-FFF2-40B4-BE49-F238E27FC236}">
                        <a16:creationId xmlns:a16="http://schemas.microsoft.com/office/drawing/2014/main" id="{A08F1699-26A7-4F6C-9B13-32F10BAD1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4" name="Freeform 23">
                    <a:extLst>
                      <a:ext uri="{FF2B5EF4-FFF2-40B4-BE49-F238E27FC236}">
                        <a16:creationId xmlns:a16="http://schemas.microsoft.com/office/drawing/2014/main" id="{599C6AC1-3F7A-4976-BAEB-905BD72D548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5" name="Freeform 24">
                    <a:extLst>
                      <a:ext uri="{FF2B5EF4-FFF2-40B4-BE49-F238E27FC236}">
                        <a16:creationId xmlns:a16="http://schemas.microsoft.com/office/drawing/2014/main" id="{EC466AF8-8D90-4A58-9102-8575265EBE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6" name="Freeform 25">
                    <a:extLst>
                      <a:ext uri="{FF2B5EF4-FFF2-40B4-BE49-F238E27FC236}">
                        <a16:creationId xmlns:a16="http://schemas.microsoft.com/office/drawing/2014/main" id="{8374BDE0-535C-41BC-960E-EA1C9E631F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98498E6-10B4-4DCC-A93E-D947DFA7EE75}"/>
              </a:ext>
            </a:extLst>
          </p:cNvPr>
          <p:cNvSpPr txBox="1"/>
          <p:nvPr/>
        </p:nvSpPr>
        <p:spPr>
          <a:xfrm>
            <a:off x="8672216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Compute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5029CB-3A70-405B-9055-5E30F99EE2DE}"/>
              </a:ext>
            </a:extLst>
          </p:cNvPr>
          <p:cNvGrpSpPr/>
          <p:nvPr/>
        </p:nvGrpSpPr>
        <p:grpSpPr>
          <a:xfrm>
            <a:off x="8111165" y="3433024"/>
            <a:ext cx="2794775" cy="697077"/>
            <a:chOff x="7577726" y="2148151"/>
            <a:chExt cx="3173464" cy="79153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1D85E22-7FBE-42DC-A6C8-4DA963D70810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F80BCE-DB2D-4DD5-BC83-CBC3122CA294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BC5C97A-1E87-40B0-BC9F-3C8932C2A1B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957363D-EB25-4E46-A063-44CE52CF9B0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74861AD-D416-4C39-82C3-D9F5E35DE3B3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" name="Group 19">
                  <a:extLst>
                    <a:ext uri="{FF2B5EF4-FFF2-40B4-BE49-F238E27FC236}">
                      <a16:creationId xmlns:a16="http://schemas.microsoft.com/office/drawing/2014/main" id="{7F5FB047-FA12-4C99-AB63-80D6D15B4D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75" name="Freeform 20">
                    <a:extLst>
                      <a:ext uri="{FF2B5EF4-FFF2-40B4-BE49-F238E27FC236}">
                        <a16:creationId xmlns:a16="http://schemas.microsoft.com/office/drawing/2014/main" id="{9BA8A6DC-9FB2-4FF5-ACEB-4B718C881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6" name="Freeform 21">
                    <a:extLst>
                      <a:ext uri="{FF2B5EF4-FFF2-40B4-BE49-F238E27FC236}">
                        <a16:creationId xmlns:a16="http://schemas.microsoft.com/office/drawing/2014/main" id="{21F1B2F1-EEB0-4FEA-9AC9-59EAC43CB2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7" name="Freeform 22">
                    <a:extLst>
                      <a:ext uri="{FF2B5EF4-FFF2-40B4-BE49-F238E27FC236}">
                        <a16:creationId xmlns:a16="http://schemas.microsoft.com/office/drawing/2014/main" id="{CD7AD0BB-B65A-4C9B-B3C2-C8C6D8487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8" name="Freeform 23">
                    <a:extLst>
                      <a:ext uri="{FF2B5EF4-FFF2-40B4-BE49-F238E27FC236}">
                        <a16:creationId xmlns:a16="http://schemas.microsoft.com/office/drawing/2014/main" id="{29754FFF-02F4-4792-B1B8-A1C52048692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9" name="Freeform 24">
                    <a:extLst>
                      <a:ext uri="{FF2B5EF4-FFF2-40B4-BE49-F238E27FC236}">
                        <a16:creationId xmlns:a16="http://schemas.microsoft.com/office/drawing/2014/main" id="{0856E679-1384-4AD2-93E8-425ABCD8F07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0" name="Freeform 25">
                    <a:extLst>
                      <a:ext uri="{FF2B5EF4-FFF2-40B4-BE49-F238E27FC236}">
                        <a16:creationId xmlns:a16="http://schemas.microsoft.com/office/drawing/2014/main" id="{D007834F-D5CB-40B5-984E-5C6305186B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3EFDAF-6ED9-43D1-BDA4-0DF8C636BD56}"/>
              </a:ext>
            </a:extLst>
          </p:cNvPr>
          <p:cNvGrpSpPr/>
          <p:nvPr/>
        </p:nvGrpSpPr>
        <p:grpSpPr>
          <a:xfrm>
            <a:off x="8111165" y="4392779"/>
            <a:ext cx="2794775" cy="697077"/>
            <a:chOff x="7577726" y="2148151"/>
            <a:chExt cx="3173464" cy="79153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BC3FBCB-7400-4161-A22A-712696D0F0B6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7C562E-248D-4D68-8B78-9DD87ECAE848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51A4A7-BC7A-48AA-AEC2-D9532D4011A0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724C118-CCCF-41B6-81CE-8B8437B30CC4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C39C576B-4814-4FAC-8DD4-82D4D1BBE67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19">
                  <a:extLst>
                    <a:ext uri="{FF2B5EF4-FFF2-40B4-BE49-F238E27FC236}">
                      <a16:creationId xmlns:a16="http://schemas.microsoft.com/office/drawing/2014/main" id="{9F8F10C6-639E-4FD3-ADC2-9E81E7F8AB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88" name="Freeform 20">
                    <a:extLst>
                      <a:ext uri="{FF2B5EF4-FFF2-40B4-BE49-F238E27FC236}">
                        <a16:creationId xmlns:a16="http://schemas.microsoft.com/office/drawing/2014/main" id="{682F7D29-D3F2-4ADB-B6CE-F40CF85D4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9" name="Freeform 21">
                    <a:extLst>
                      <a:ext uri="{FF2B5EF4-FFF2-40B4-BE49-F238E27FC236}">
                        <a16:creationId xmlns:a16="http://schemas.microsoft.com/office/drawing/2014/main" id="{663BC43C-6758-4D45-9C7B-8F787C15A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0" name="Freeform 22">
                    <a:extLst>
                      <a:ext uri="{FF2B5EF4-FFF2-40B4-BE49-F238E27FC236}">
                        <a16:creationId xmlns:a16="http://schemas.microsoft.com/office/drawing/2014/main" id="{BDA174E8-4446-4E0A-B6D0-157043F77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1" name="Freeform 23">
                    <a:extLst>
                      <a:ext uri="{FF2B5EF4-FFF2-40B4-BE49-F238E27FC236}">
                        <a16:creationId xmlns:a16="http://schemas.microsoft.com/office/drawing/2014/main" id="{F1D0D83A-CCA1-412C-B23F-8C4EA9BCCB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2" name="Freeform 24">
                    <a:extLst>
                      <a:ext uri="{FF2B5EF4-FFF2-40B4-BE49-F238E27FC236}">
                        <a16:creationId xmlns:a16="http://schemas.microsoft.com/office/drawing/2014/main" id="{CE854384-B169-47B8-A7A1-3CD4C29461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3" name="Freeform 25">
                    <a:extLst>
                      <a:ext uri="{FF2B5EF4-FFF2-40B4-BE49-F238E27FC236}">
                        <a16:creationId xmlns:a16="http://schemas.microsoft.com/office/drawing/2014/main" id="{C8D2FAD8-3734-4806-A0B9-CA805DB889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56814-4246-49A2-9D63-9DF705ECD780}"/>
              </a:ext>
            </a:extLst>
          </p:cNvPr>
          <p:cNvGrpSpPr/>
          <p:nvPr/>
        </p:nvGrpSpPr>
        <p:grpSpPr>
          <a:xfrm>
            <a:off x="8111165" y="5352534"/>
            <a:ext cx="2794775" cy="697077"/>
            <a:chOff x="7577726" y="2148151"/>
            <a:chExt cx="3173464" cy="79153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ACBCE0D-6B73-463A-9200-F5687F8630C7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08D8293-589F-407D-A047-E4F047BCEE80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A8240A3-3820-4136-8A3E-DFA98FEC527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2CCB6BB-D3CE-4EE7-9D97-3988CC5B4AFF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53AECA6B-BE88-4306-BBC3-C3756731E0B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0" name="Group 19">
                  <a:extLst>
                    <a:ext uri="{FF2B5EF4-FFF2-40B4-BE49-F238E27FC236}">
                      <a16:creationId xmlns:a16="http://schemas.microsoft.com/office/drawing/2014/main" id="{8CE4F4C4-790A-4F3C-8892-D2D0D68C94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101" name="Freeform 20">
                    <a:extLst>
                      <a:ext uri="{FF2B5EF4-FFF2-40B4-BE49-F238E27FC236}">
                        <a16:creationId xmlns:a16="http://schemas.microsoft.com/office/drawing/2014/main" id="{18B3C576-F0EE-4378-8149-96795E25A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2" name="Freeform 21">
                    <a:extLst>
                      <a:ext uri="{FF2B5EF4-FFF2-40B4-BE49-F238E27FC236}">
                        <a16:creationId xmlns:a16="http://schemas.microsoft.com/office/drawing/2014/main" id="{68FB2F2B-AB1B-476E-B18C-A9035A98DD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3" name="Freeform 22">
                    <a:extLst>
                      <a:ext uri="{FF2B5EF4-FFF2-40B4-BE49-F238E27FC236}">
                        <a16:creationId xmlns:a16="http://schemas.microsoft.com/office/drawing/2014/main" id="{F7F8B22B-09CE-44DD-B62E-E30D7FA64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4" name="Freeform 23">
                    <a:extLst>
                      <a:ext uri="{FF2B5EF4-FFF2-40B4-BE49-F238E27FC236}">
                        <a16:creationId xmlns:a16="http://schemas.microsoft.com/office/drawing/2014/main" id="{E87CAC34-D3E3-467E-94A9-9EA358E934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5" name="Freeform 24">
                    <a:extLst>
                      <a:ext uri="{FF2B5EF4-FFF2-40B4-BE49-F238E27FC236}">
                        <a16:creationId xmlns:a16="http://schemas.microsoft.com/office/drawing/2014/main" id="{B718298D-3295-4F88-8F4B-D28B217F02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6" name="Freeform 25">
                    <a:extLst>
                      <a:ext uri="{FF2B5EF4-FFF2-40B4-BE49-F238E27FC236}">
                        <a16:creationId xmlns:a16="http://schemas.microsoft.com/office/drawing/2014/main" id="{B682C1F5-FC61-49E6-AEF4-5A4EC84D1D6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0DCB68A-6A76-4E62-9761-14B0B6D04C43}"/>
              </a:ext>
            </a:extLst>
          </p:cNvPr>
          <p:cNvGrpSpPr/>
          <p:nvPr/>
        </p:nvGrpSpPr>
        <p:grpSpPr>
          <a:xfrm>
            <a:off x="6654229" y="2668322"/>
            <a:ext cx="1302041" cy="307786"/>
            <a:chOff x="6145705" y="2433191"/>
            <a:chExt cx="1302041" cy="307786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93C974B-74FF-4BD4-B791-14660B15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52B2118-0102-422F-8E46-1D7040CF75B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66D0E920-DF65-4A0B-8E86-BBE8851C82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B3F936D-6AAB-4D24-ADB1-5C9E21EDBECD}"/>
              </a:ext>
            </a:extLst>
          </p:cNvPr>
          <p:cNvGrpSpPr/>
          <p:nvPr/>
        </p:nvGrpSpPr>
        <p:grpSpPr>
          <a:xfrm>
            <a:off x="6654229" y="3631679"/>
            <a:ext cx="1302041" cy="307786"/>
            <a:chOff x="6145705" y="2433191"/>
            <a:chExt cx="1302041" cy="307786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BEE6EF4B-FA2E-431B-95A0-4289603D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8BD9253-DEAB-41D1-8207-DD2583FB17F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8B4F72B1-4E5F-489D-A8CB-29F341B549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673306-562D-41F8-8B07-CC02E3E6B2F4}"/>
              </a:ext>
            </a:extLst>
          </p:cNvPr>
          <p:cNvGrpSpPr/>
          <p:nvPr/>
        </p:nvGrpSpPr>
        <p:grpSpPr>
          <a:xfrm>
            <a:off x="6654229" y="4590257"/>
            <a:ext cx="1302041" cy="307786"/>
            <a:chOff x="6145705" y="2433191"/>
            <a:chExt cx="1302041" cy="307786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C1E9FE0-CB19-46BA-BA93-B51D747E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3CC717-A9FD-49AD-9F06-9D7B2F540CEA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F3BE38AF-0A5A-45A9-AA85-E9FCEEC05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17BD5F-264F-45FC-ADF5-1F0C1DC77A76}"/>
              </a:ext>
            </a:extLst>
          </p:cNvPr>
          <p:cNvGrpSpPr/>
          <p:nvPr/>
        </p:nvGrpSpPr>
        <p:grpSpPr>
          <a:xfrm>
            <a:off x="6654229" y="5539189"/>
            <a:ext cx="1302041" cy="307786"/>
            <a:chOff x="6145705" y="2433191"/>
            <a:chExt cx="1302041" cy="307786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BA05F317-C23F-4042-986D-76364164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63601-A9CC-4A8E-80F8-17528BC89DA3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33ACB1B2-AE2E-447B-BEDD-AFC8AC9129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75594" y="145228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Complete data lake management platform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From a personal computer to hundred nodes to cloud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Commodity Cluster: Multiple independent processing nodes.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Commercial off-the-shelf components(COTS)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ECL (Enterprise Control Lang)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Supports different data types: XML, JSON, CSV, native,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Clusters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ROXIE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Servers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Dali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Sasha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722" y="3814684"/>
            <a:ext cx="5488641" cy="280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AA1F8-2C58-4254-AF27-3ED7A96D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59" y="37011"/>
            <a:ext cx="9980682" cy="1096962"/>
          </a:xfrm>
        </p:spPr>
        <p:txBody>
          <a:bodyPr/>
          <a:lstStyle/>
          <a:p>
            <a:r>
              <a:rPr lang="en-US" dirty="0"/>
              <a:t>HPCC Systems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505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Data refinery, data transformation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Process one job at a time, unless you have multiple master nodes define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Parallel processing using indexing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Horizontally scalable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Can work with mixed schema data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tolerant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Batch processing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Integrates with: Couchbase, MySQL, Kafka, 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2D4FA-67C2-458E-B4F4-B948065D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</a:t>
            </a:r>
          </a:p>
        </p:txBody>
      </p:sp>
    </p:spTree>
    <p:extLst>
      <p:ext uri="{BB962C8B-B14F-4D97-AF65-F5344CB8AC3E}">
        <p14:creationId xmlns:p14="http://schemas.microsoft.com/office/powerpoint/2010/main" val="22246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8916-CB88-4BCD-B0BA-8AE806D1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 Cluster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24A1E6-77A0-43F1-A7C0-4C1611794CAC}"/>
              </a:ext>
            </a:extLst>
          </p:cNvPr>
          <p:cNvSpPr/>
          <p:nvPr/>
        </p:nvSpPr>
        <p:spPr>
          <a:xfrm>
            <a:off x="6041007" y="1484590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2C2A0F-E667-459D-9D94-56F18DB626C8}"/>
              </a:ext>
            </a:extLst>
          </p:cNvPr>
          <p:cNvSpPr/>
          <p:nvPr/>
        </p:nvSpPr>
        <p:spPr>
          <a:xfrm>
            <a:off x="8847707" y="29826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8A9F30-9EEF-48C6-A64B-C10E44062424}"/>
              </a:ext>
            </a:extLst>
          </p:cNvPr>
          <p:cNvSpPr/>
          <p:nvPr/>
        </p:nvSpPr>
        <p:spPr>
          <a:xfrm>
            <a:off x="3005707" y="32239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283E37-DBC3-441C-9505-237EDCFB7675}"/>
              </a:ext>
            </a:extLst>
          </p:cNvPr>
          <p:cNvSpPr/>
          <p:nvPr/>
        </p:nvSpPr>
        <p:spPr>
          <a:xfrm>
            <a:off x="5243288" y="5871068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13BE4-F85E-43D9-9055-1712D40D0245}"/>
              </a:ext>
            </a:extLst>
          </p:cNvPr>
          <p:cNvSpPr/>
          <p:nvPr/>
        </p:nvSpPr>
        <p:spPr>
          <a:xfrm>
            <a:off x="5231983" y="5866914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8FDC8-B526-43B1-BF8E-33170BF1D516}"/>
              </a:ext>
            </a:extLst>
          </p:cNvPr>
          <p:cNvSpPr/>
          <p:nvPr/>
        </p:nvSpPr>
        <p:spPr>
          <a:xfrm>
            <a:off x="2995331" y="321464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4F3418-686B-4538-8446-B51293C6B65C}"/>
              </a:ext>
            </a:extLst>
          </p:cNvPr>
          <p:cNvSpPr/>
          <p:nvPr/>
        </p:nvSpPr>
        <p:spPr>
          <a:xfrm>
            <a:off x="6034852" y="1476555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BB818-A3A0-443A-ACC4-A49AA1E5296C}"/>
              </a:ext>
            </a:extLst>
          </p:cNvPr>
          <p:cNvSpPr/>
          <p:nvPr/>
        </p:nvSpPr>
        <p:spPr>
          <a:xfrm>
            <a:off x="8839356" y="297171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09B8CA-918E-4BEC-A4A4-8AF612C4B6F2}"/>
              </a:ext>
            </a:extLst>
          </p:cNvPr>
          <p:cNvGrpSpPr/>
          <p:nvPr/>
        </p:nvGrpSpPr>
        <p:grpSpPr>
          <a:xfrm>
            <a:off x="4026947" y="1998625"/>
            <a:ext cx="5225818" cy="3845457"/>
            <a:chOff x="3243674" y="1009295"/>
            <a:chExt cx="5398486" cy="39470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FCECAE-D94B-4E30-BDB3-E214235C2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107" y="2509002"/>
              <a:ext cx="2795053" cy="828217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BD9C81-A47A-4AF8-B9F1-5DECD9116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999" y="1009295"/>
              <a:ext cx="0" cy="2182649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EE35D8-FFF3-491C-A642-9E3037F2DD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674" y="2828107"/>
              <a:ext cx="2595857" cy="435794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879C00-4BFC-40D0-B3BE-E1FAD8C83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3350" y="3273656"/>
              <a:ext cx="621615" cy="1682662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B9EE6A-3DEB-4632-A875-16F351B82BA4}"/>
              </a:ext>
            </a:extLst>
          </p:cNvPr>
          <p:cNvGrpSpPr/>
          <p:nvPr/>
        </p:nvGrpSpPr>
        <p:grpSpPr>
          <a:xfrm>
            <a:off x="4775957" y="2628897"/>
            <a:ext cx="4547641" cy="3304712"/>
            <a:chOff x="4015092" y="1653849"/>
            <a:chExt cx="4697902" cy="33919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487B7B-B015-4BD8-BAFB-B14D747DE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725" y="1653849"/>
              <a:ext cx="1579393" cy="1565482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09513-C402-4BB7-97C8-1246660B5E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271" y="1698783"/>
              <a:ext cx="1604534" cy="1562768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86DFDD-AE93-41ED-96F6-707CC4DE31D2}"/>
                </a:ext>
              </a:extLst>
            </p:cNvPr>
            <p:cNvCxnSpPr>
              <a:cxnSpLocks/>
            </p:cNvCxnSpPr>
            <p:nvPr/>
          </p:nvCxnSpPr>
          <p:spPr>
            <a:xfrm>
              <a:off x="5847938" y="3303411"/>
              <a:ext cx="2865056" cy="1742434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5874ED-AB29-4413-AAE1-02D0398F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5092" y="3273656"/>
              <a:ext cx="1819872" cy="373601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E5F180-F41A-412C-AA41-B9CF9CAA37FD}"/>
              </a:ext>
            </a:extLst>
          </p:cNvPr>
          <p:cNvSpPr/>
          <p:nvPr/>
        </p:nvSpPr>
        <p:spPr>
          <a:xfrm>
            <a:off x="5391651" y="3164805"/>
            <a:ext cx="2186329" cy="2200450"/>
          </a:xfrm>
          <a:prstGeom prst="ellipse">
            <a:avLst/>
          </a:prstGeom>
          <a:solidFill>
            <a:srgbClr val="00A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7E063-CF72-4D34-BD6D-91C116EF8A78}"/>
              </a:ext>
            </a:extLst>
          </p:cNvPr>
          <p:cNvGrpSpPr/>
          <p:nvPr/>
        </p:nvGrpSpPr>
        <p:grpSpPr>
          <a:xfrm>
            <a:off x="3135085" y="1541416"/>
            <a:ext cx="6613607" cy="5240383"/>
            <a:chOff x="2305958" y="515244"/>
            <a:chExt cx="6832130" cy="53787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71FFE5-53FA-4D49-9973-59563C865101}"/>
                </a:ext>
              </a:extLst>
            </p:cNvPr>
            <p:cNvSpPr/>
            <p:nvPr/>
          </p:nvSpPr>
          <p:spPr>
            <a:xfrm>
              <a:off x="8149983" y="2010727"/>
              <a:ext cx="988105" cy="988105"/>
            </a:xfrm>
            <a:prstGeom prst="ellipse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E5F435-A10F-4219-9715-FB62FCBE5AD1}"/>
                </a:ext>
              </a:extLst>
            </p:cNvPr>
            <p:cNvGrpSpPr/>
            <p:nvPr/>
          </p:nvGrpSpPr>
          <p:grpSpPr>
            <a:xfrm>
              <a:off x="4542610" y="4905931"/>
              <a:ext cx="988105" cy="988105"/>
              <a:chOff x="6969404" y="3221945"/>
              <a:chExt cx="988105" cy="98810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42A7528-D932-4AC6-8D01-932DEE84B41F}"/>
                  </a:ext>
                </a:extLst>
              </p:cNvPr>
              <p:cNvSpPr/>
              <p:nvPr/>
            </p:nvSpPr>
            <p:spPr>
              <a:xfrm>
                <a:off x="6969404" y="3221945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2B41618-2BA5-4247-92E0-B9138ADD5B01}"/>
                  </a:ext>
                </a:extLst>
              </p:cNvPr>
              <p:cNvGrpSpPr/>
              <p:nvPr/>
            </p:nvGrpSpPr>
            <p:grpSpPr>
              <a:xfrm>
                <a:off x="7177751" y="3473322"/>
                <a:ext cx="572424" cy="453036"/>
                <a:chOff x="9001125" y="2884488"/>
                <a:chExt cx="852488" cy="674687"/>
              </a:xfrm>
              <a:solidFill>
                <a:sysClr val="window" lastClr="FFFFFF"/>
              </a:solidFill>
            </p:grpSpPr>
            <p:sp>
              <p:nvSpPr>
                <p:cNvPr id="33" name="Freeform 5">
                  <a:extLst>
                    <a:ext uri="{FF2B5EF4-FFF2-40B4-BE49-F238E27FC236}">
                      <a16:creationId xmlns:a16="http://schemas.microsoft.com/office/drawing/2014/main" id="{ECC74A95-E16A-4436-BB74-9795CB488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64650" y="3100388"/>
                  <a:ext cx="312738" cy="312737"/>
                </a:xfrm>
                <a:custGeom>
                  <a:avLst/>
                  <a:gdLst>
                    <a:gd name="T0" fmla="*/ 515 w 1198"/>
                    <a:gd name="T1" fmla="*/ 1198 h 1198"/>
                    <a:gd name="T2" fmla="*/ 449 w 1198"/>
                    <a:gd name="T3" fmla="*/ 1011 h 1198"/>
                    <a:gd name="T4" fmla="*/ 369 w 1198"/>
                    <a:gd name="T5" fmla="*/ 1068 h 1198"/>
                    <a:gd name="T6" fmla="*/ 275 w 1198"/>
                    <a:gd name="T7" fmla="*/ 1069 h 1198"/>
                    <a:gd name="T8" fmla="*/ 105 w 1198"/>
                    <a:gd name="T9" fmla="*/ 872 h 1198"/>
                    <a:gd name="T10" fmla="*/ 188 w 1198"/>
                    <a:gd name="T11" fmla="*/ 763 h 1198"/>
                    <a:gd name="T12" fmla="*/ 66 w 1198"/>
                    <a:gd name="T13" fmla="*/ 750 h 1198"/>
                    <a:gd name="T14" fmla="*/ 0 w 1198"/>
                    <a:gd name="T15" fmla="*/ 459 h 1198"/>
                    <a:gd name="T16" fmla="*/ 182 w 1198"/>
                    <a:gd name="T17" fmla="*/ 393 h 1198"/>
                    <a:gd name="T18" fmla="*/ 125 w 1198"/>
                    <a:gd name="T19" fmla="*/ 315 h 1198"/>
                    <a:gd name="T20" fmla="*/ 124 w 1198"/>
                    <a:gd name="T21" fmla="*/ 221 h 1198"/>
                    <a:gd name="T22" fmla="*/ 322 w 1198"/>
                    <a:gd name="T23" fmla="*/ 50 h 1198"/>
                    <a:gd name="T24" fmla="*/ 369 w 1198"/>
                    <a:gd name="T25" fmla="*/ 70 h 1198"/>
                    <a:gd name="T26" fmla="*/ 449 w 1198"/>
                    <a:gd name="T27" fmla="*/ 127 h 1198"/>
                    <a:gd name="T28" fmla="*/ 515 w 1198"/>
                    <a:gd name="T29" fmla="*/ 0 h 1198"/>
                    <a:gd name="T30" fmla="*/ 806 w 1198"/>
                    <a:gd name="T31" fmla="*/ 66 h 1198"/>
                    <a:gd name="T32" fmla="*/ 818 w 1198"/>
                    <a:gd name="T33" fmla="*/ 133 h 1198"/>
                    <a:gd name="T34" fmla="*/ 924 w 1198"/>
                    <a:gd name="T35" fmla="*/ 50 h 1198"/>
                    <a:gd name="T36" fmla="*/ 1122 w 1198"/>
                    <a:gd name="T37" fmla="*/ 220 h 1198"/>
                    <a:gd name="T38" fmla="*/ 1122 w 1198"/>
                    <a:gd name="T39" fmla="*/ 314 h 1198"/>
                    <a:gd name="T40" fmla="*/ 1065 w 1198"/>
                    <a:gd name="T41" fmla="*/ 393 h 1198"/>
                    <a:gd name="T42" fmla="*/ 1198 w 1198"/>
                    <a:gd name="T43" fmla="*/ 459 h 1198"/>
                    <a:gd name="T44" fmla="*/ 1132 w 1198"/>
                    <a:gd name="T45" fmla="*/ 750 h 1198"/>
                    <a:gd name="T46" fmla="*/ 1059 w 1198"/>
                    <a:gd name="T47" fmla="*/ 762 h 1198"/>
                    <a:gd name="T48" fmla="*/ 1143 w 1198"/>
                    <a:gd name="T49" fmla="*/ 869 h 1198"/>
                    <a:gd name="T50" fmla="*/ 974 w 1198"/>
                    <a:gd name="T51" fmla="*/ 1068 h 1198"/>
                    <a:gd name="T52" fmla="*/ 880 w 1198"/>
                    <a:gd name="T53" fmla="*/ 1067 h 1198"/>
                    <a:gd name="T54" fmla="*/ 806 w 1198"/>
                    <a:gd name="T55" fmla="*/ 1010 h 1198"/>
                    <a:gd name="T56" fmla="*/ 739 w 1198"/>
                    <a:gd name="T57" fmla="*/ 1198 h 1198"/>
                    <a:gd name="T58" fmla="*/ 673 w 1198"/>
                    <a:gd name="T59" fmla="*/ 1066 h 1198"/>
                    <a:gd name="T60" fmla="*/ 729 w 1198"/>
                    <a:gd name="T61" fmla="*/ 894 h 1198"/>
                    <a:gd name="T62" fmla="*/ 796 w 1198"/>
                    <a:gd name="T63" fmla="*/ 863 h 1198"/>
                    <a:gd name="T64" fmla="*/ 927 w 1198"/>
                    <a:gd name="T65" fmla="*/ 926 h 1198"/>
                    <a:gd name="T66" fmla="*/ 929 w 1198"/>
                    <a:gd name="T67" fmla="*/ 821 h 1198"/>
                    <a:gd name="T68" fmla="*/ 932 w 1198"/>
                    <a:gd name="T69" fmla="*/ 718 h 1198"/>
                    <a:gd name="T70" fmla="*/ 1014 w 1198"/>
                    <a:gd name="T71" fmla="*/ 617 h 1198"/>
                    <a:gd name="T72" fmla="*/ 1066 w 1198"/>
                    <a:gd name="T73" fmla="*/ 525 h 1198"/>
                    <a:gd name="T74" fmla="*/ 948 w 1198"/>
                    <a:gd name="T75" fmla="*/ 470 h 1198"/>
                    <a:gd name="T76" fmla="*/ 917 w 1198"/>
                    <a:gd name="T77" fmla="*/ 399 h 1198"/>
                    <a:gd name="T78" fmla="*/ 981 w 1198"/>
                    <a:gd name="T79" fmla="*/ 266 h 1198"/>
                    <a:gd name="T80" fmla="*/ 877 w 1198"/>
                    <a:gd name="T81" fmla="*/ 263 h 1198"/>
                    <a:gd name="T82" fmla="*/ 772 w 1198"/>
                    <a:gd name="T83" fmla="*/ 260 h 1198"/>
                    <a:gd name="T84" fmla="*/ 673 w 1198"/>
                    <a:gd name="T85" fmla="*/ 179 h 1198"/>
                    <a:gd name="T86" fmla="*/ 581 w 1198"/>
                    <a:gd name="T87" fmla="*/ 133 h 1198"/>
                    <a:gd name="T88" fmla="*/ 526 w 1198"/>
                    <a:gd name="T89" fmla="*/ 244 h 1198"/>
                    <a:gd name="T90" fmla="*/ 455 w 1198"/>
                    <a:gd name="T91" fmla="*/ 275 h 1198"/>
                    <a:gd name="T92" fmla="*/ 321 w 1198"/>
                    <a:gd name="T93" fmla="*/ 211 h 1198"/>
                    <a:gd name="T94" fmla="*/ 318 w 1198"/>
                    <a:gd name="T95" fmla="*/ 319 h 1198"/>
                    <a:gd name="T96" fmla="*/ 316 w 1198"/>
                    <a:gd name="T97" fmla="*/ 420 h 1198"/>
                    <a:gd name="T98" fmla="*/ 233 w 1198"/>
                    <a:gd name="T99" fmla="*/ 525 h 1198"/>
                    <a:gd name="T100" fmla="*/ 133 w 1198"/>
                    <a:gd name="T101" fmla="*/ 617 h 1198"/>
                    <a:gd name="T102" fmla="*/ 299 w 1198"/>
                    <a:gd name="T103" fmla="*/ 673 h 1198"/>
                    <a:gd name="T104" fmla="*/ 330 w 1198"/>
                    <a:gd name="T105" fmla="*/ 741 h 1198"/>
                    <a:gd name="T106" fmla="*/ 266 w 1198"/>
                    <a:gd name="T107" fmla="*/ 873 h 1198"/>
                    <a:gd name="T108" fmla="*/ 375 w 1198"/>
                    <a:gd name="T109" fmla="*/ 874 h 1198"/>
                    <a:gd name="T110" fmla="*/ 474 w 1198"/>
                    <a:gd name="T111" fmla="*/ 875 h 1198"/>
                    <a:gd name="T112" fmla="*/ 581 w 1198"/>
                    <a:gd name="T113" fmla="*/ 959 h 1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98" h="1198">
                      <a:moveTo>
                        <a:pt x="739" y="1198"/>
                      </a:moveTo>
                      <a:cubicBezTo>
                        <a:pt x="515" y="1198"/>
                        <a:pt x="515" y="1198"/>
                        <a:pt x="515" y="1198"/>
                      </a:cubicBezTo>
                      <a:cubicBezTo>
                        <a:pt x="478" y="1198"/>
                        <a:pt x="449" y="1169"/>
                        <a:pt x="449" y="1132"/>
                      </a:cubicBezTo>
                      <a:cubicBezTo>
                        <a:pt x="449" y="1011"/>
                        <a:pt x="449" y="1011"/>
                        <a:pt x="449" y="1011"/>
                      </a:cubicBezTo>
                      <a:cubicBezTo>
                        <a:pt x="443" y="1009"/>
                        <a:pt x="438" y="1006"/>
                        <a:pt x="433" y="1004"/>
                      </a:cubicBezTo>
                      <a:cubicBezTo>
                        <a:pt x="369" y="1068"/>
                        <a:pt x="369" y="1068"/>
                        <a:pt x="369" y="1068"/>
                      </a:cubicBezTo>
                      <a:cubicBezTo>
                        <a:pt x="357" y="1081"/>
                        <a:pt x="340" y="1088"/>
                        <a:pt x="322" y="1088"/>
                      </a:cubicBezTo>
                      <a:cubicBezTo>
                        <a:pt x="305" y="1091"/>
                        <a:pt x="288" y="1081"/>
                        <a:pt x="275" y="1069"/>
                      </a:cubicBezTo>
                      <a:cubicBezTo>
                        <a:pt x="125" y="919"/>
                        <a:pt x="125" y="919"/>
                        <a:pt x="125" y="919"/>
                      </a:cubicBezTo>
                      <a:cubicBezTo>
                        <a:pt x="112" y="907"/>
                        <a:pt x="105" y="890"/>
                        <a:pt x="105" y="872"/>
                      </a:cubicBezTo>
                      <a:cubicBezTo>
                        <a:pt x="105" y="854"/>
                        <a:pt x="112" y="837"/>
                        <a:pt x="125" y="825"/>
                      </a:cubicBezTo>
                      <a:cubicBezTo>
                        <a:pt x="188" y="763"/>
                        <a:pt x="188" y="763"/>
                        <a:pt x="188" y="763"/>
                      </a:cubicBezTo>
                      <a:cubicBezTo>
                        <a:pt x="186" y="759"/>
                        <a:pt x="184" y="754"/>
                        <a:pt x="182" y="750"/>
                      </a:cubicBezTo>
                      <a:cubicBezTo>
                        <a:pt x="66" y="750"/>
                        <a:pt x="66" y="750"/>
                        <a:pt x="66" y="750"/>
                      </a:cubicBezTo>
                      <a:cubicBezTo>
                        <a:pt x="30" y="750"/>
                        <a:pt x="0" y="720"/>
                        <a:pt x="0" y="683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0" y="422"/>
                        <a:pt x="30" y="393"/>
                        <a:pt x="66" y="393"/>
                      </a:cubicBezTo>
                      <a:cubicBezTo>
                        <a:pt x="182" y="393"/>
                        <a:pt x="182" y="393"/>
                        <a:pt x="182" y="393"/>
                      </a:cubicBezTo>
                      <a:cubicBezTo>
                        <a:pt x="184" y="387"/>
                        <a:pt x="186" y="382"/>
                        <a:pt x="188" y="377"/>
                      </a:cubicBezTo>
                      <a:cubicBezTo>
                        <a:pt x="125" y="315"/>
                        <a:pt x="125" y="315"/>
                        <a:pt x="125" y="315"/>
                      </a:cubicBezTo>
                      <a:cubicBezTo>
                        <a:pt x="112" y="302"/>
                        <a:pt x="105" y="285"/>
                        <a:pt x="105" y="268"/>
                      </a:cubicBezTo>
                      <a:cubicBezTo>
                        <a:pt x="105" y="250"/>
                        <a:pt x="112" y="233"/>
                        <a:pt x="124" y="221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87" y="57"/>
                        <a:pt x="304" y="50"/>
                        <a:pt x="322" y="50"/>
                      </a:cubicBezTo>
                      <a:cubicBezTo>
                        <a:pt x="322" y="50"/>
                        <a:pt x="322" y="50"/>
                        <a:pt x="322" y="50"/>
                      </a:cubicBezTo>
                      <a:cubicBezTo>
                        <a:pt x="339" y="50"/>
                        <a:pt x="356" y="58"/>
                        <a:pt x="369" y="70"/>
                      </a:cubicBezTo>
                      <a:cubicBezTo>
                        <a:pt x="432" y="134"/>
                        <a:pt x="432" y="134"/>
                        <a:pt x="432" y="134"/>
                      </a:cubicBezTo>
                      <a:cubicBezTo>
                        <a:pt x="437" y="132"/>
                        <a:pt x="443" y="129"/>
                        <a:pt x="449" y="127"/>
                      </a:cubicBezTo>
                      <a:cubicBezTo>
                        <a:pt x="449" y="66"/>
                        <a:pt x="449" y="66"/>
                        <a:pt x="449" y="66"/>
                      </a:cubicBezTo>
                      <a:cubicBezTo>
                        <a:pt x="449" y="30"/>
                        <a:pt x="478" y="0"/>
                        <a:pt x="515" y="0"/>
                      </a:cubicBezTo>
                      <a:cubicBezTo>
                        <a:pt x="739" y="0"/>
                        <a:pt x="739" y="0"/>
                        <a:pt x="739" y="0"/>
                      </a:cubicBezTo>
                      <a:cubicBezTo>
                        <a:pt x="776" y="0"/>
                        <a:pt x="806" y="30"/>
                        <a:pt x="806" y="66"/>
                      </a:cubicBezTo>
                      <a:cubicBezTo>
                        <a:pt x="806" y="127"/>
                        <a:pt x="806" y="127"/>
                        <a:pt x="806" y="127"/>
                      </a:cubicBezTo>
                      <a:cubicBezTo>
                        <a:pt x="810" y="129"/>
                        <a:pt x="814" y="131"/>
                        <a:pt x="818" y="133"/>
                      </a:cubicBezTo>
                      <a:cubicBezTo>
                        <a:pt x="877" y="71"/>
                        <a:pt x="877" y="71"/>
                        <a:pt x="877" y="71"/>
                      </a:cubicBezTo>
                      <a:cubicBezTo>
                        <a:pt x="889" y="58"/>
                        <a:pt x="906" y="50"/>
                        <a:pt x="924" y="50"/>
                      </a:cubicBezTo>
                      <a:cubicBezTo>
                        <a:pt x="943" y="51"/>
                        <a:pt x="959" y="57"/>
                        <a:pt x="972" y="69"/>
                      </a:cubicBezTo>
                      <a:cubicBezTo>
                        <a:pt x="1122" y="220"/>
                        <a:pt x="1122" y="220"/>
                        <a:pt x="1122" y="220"/>
                      </a:cubicBezTo>
                      <a:cubicBezTo>
                        <a:pt x="1135" y="232"/>
                        <a:pt x="1142" y="249"/>
                        <a:pt x="1142" y="267"/>
                      </a:cubicBezTo>
                      <a:cubicBezTo>
                        <a:pt x="1142" y="284"/>
                        <a:pt x="1135" y="301"/>
                        <a:pt x="1122" y="314"/>
                      </a:cubicBezTo>
                      <a:cubicBezTo>
                        <a:pt x="1058" y="377"/>
                        <a:pt x="1058" y="377"/>
                        <a:pt x="1058" y="377"/>
                      </a:cubicBezTo>
                      <a:cubicBezTo>
                        <a:pt x="1061" y="382"/>
                        <a:pt x="1063" y="387"/>
                        <a:pt x="1065" y="393"/>
                      </a:cubicBezTo>
                      <a:cubicBezTo>
                        <a:pt x="1132" y="393"/>
                        <a:pt x="1132" y="393"/>
                        <a:pt x="1132" y="393"/>
                      </a:cubicBezTo>
                      <a:cubicBezTo>
                        <a:pt x="1169" y="393"/>
                        <a:pt x="1198" y="422"/>
                        <a:pt x="1198" y="459"/>
                      </a:cubicBezTo>
                      <a:cubicBezTo>
                        <a:pt x="1198" y="683"/>
                        <a:pt x="1198" y="683"/>
                        <a:pt x="1198" y="683"/>
                      </a:cubicBezTo>
                      <a:cubicBezTo>
                        <a:pt x="1198" y="720"/>
                        <a:pt x="1169" y="750"/>
                        <a:pt x="1132" y="750"/>
                      </a:cubicBezTo>
                      <a:cubicBezTo>
                        <a:pt x="1065" y="750"/>
                        <a:pt x="1065" y="750"/>
                        <a:pt x="1065" y="750"/>
                      </a:cubicBezTo>
                      <a:cubicBezTo>
                        <a:pt x="1063" y="754"/>
                        <a:pt x="1061" y="758"/>
                        <a:pt x="1059" y="762"/>
                      </a:cubicBezTo>
                      <a:cubicBezTo>
                        <a:pt x="1122" y="822"/>
                        <a:pt x="1122" y="822"/>
                        <a:pt x="1122" y="822"/>
                      </a:cubicBezTo>
                      <a:cubicBezTo>
                        <a:pt x="1135" y="835"/>
                        <a:pt x="1143" y="851"/>
                        <a:pt x="1143" y="869"/>
                      </a:cubicBezTo>
                      <a:cubicBezTo>
                        <a:pt x="1143" y="887"/>
                        <a:pt x="1136" y="904"/>
                        <a:pt x="1124" y="917"/>
                      </a:cubicBezTo>
                      <a:cubicBezTo>
                        <a:pt x="974" y="1068"/>
                        <a:pt x="974" y="1068"/>
                        <a:pt x="974" y="1068"/>
                      </a:cubicBezTo>
                      <a:cubicBezTo>
                        <a:pt x="962" y="1080"/>
                        <a:pt x="945" y="1086"/>
                        <a:pt x="927" y="1087"/>
                      </a:cubicBezTo>
                      <a:cubicBezTo>
                        <a:pt x="909" y="1087"/>
                        <a:pt x="892" y="1080"/>
                        <a:pt x="880" y="1067"/>
                      </a:cubicBezTo>
                      <a:cubicBezTo>
                        <a:pt x="818" y="1005"/>
                        <a:pt x="818" y="1005"/>
                        <a:pt x="818" y="1005"/>
                      </a:cubicBezTo>
                      <a:cubicBezTo>
                        <a:pt x="815" y="1007"/>
                        <a:pt x="810" y="1008"/>
                        <a:pt x="806" y="1010"/>
                      </a:cubicBezTo>
                      <a:cubicBezTo>
                        <a:pt x="806" y="1132"/>
                        <a:pt x="806" y="1132"/>
                        <a:pt x="806" y="1132"/>
                      </a:cubicBezTo>
                      <a:cubicBezTo>
                        <a:pt x="806" y="1169"/>
                        <a:pt x="776" y="1198"/>
                        <a:pt x="739" y="1198"/>
                      </a:cubicBezTo>
                      <a:close/>
                      <a:moveTo>
                        <a:pt x="581" y="1066"/>
                      </a:moveTo>
                      <a:cubicBezTo>
                        <a:pt x="673" y="1066"/>
                        <a:pt x="673" y="1066"/>
                        <a:pt x="673" y="1066"/>
                      </a:cubicBezTo>
                      <a:cubicBezTo>
                        <a:pt x="673" y="959"/>
                        <a:pt x="673" y="959"/>
                        <a:pt x="673" y="959"/>
                      </a:cubicBezTo>
                      <a:cubicBezTo>
                        <a:pt x="673" y="927"/>
                        <a:pt x="697" y="899"/>
                        <a:pt x="729" y="894"/>
                      </a:cubicBezTo>
                      <a:cubicBezTo>
                        <a:pt x="756" y="889"/>
                        <a:pt x="760" y="886"/>
                        <a:pt x="772" y="878"/>
                      </a:cubicBezTo>
                      <a:cubicBezTo>
                        <a:pt x="779" y="873"/>
                        <a:pt x="786" y="868"/>
                        <a:pt x="796" y="863"/>
                      </a:cubicBezTo>
                      <a:cubicBezTo>
                        <a:pt x="822" y="848"/>
                        <a:pt x="855" y="852"/>
                        <a:pt x="876" y="874"/>
                      </a:cubicBezTo>
                      <a:cubicBezTo>
                        <a:pt x="927" y="926"/>
                        <a:pt x="927" y="926"/>
                        <a:pt x="927" y="926"/>
                      </a:cubicBezTo>
                      <a:cubicBezTo>
                        <a:pt x="982" y="871"/>
                        <a:pt x="982" y="871"/>
                        <a:pt x="982" y="871"/>
                      </a:cubicBezTo>
                      <a:cubicBezTo>
                        <a:pt x="929" y="821"/>
                        <a:pt x="929" y="821"/>
                        <a:pt x="929" y="821"/>
                      </a:cubicBezTo>
                      <a:cubicBezTo>
                        <a:pt x="907" y="800"/>
                        <a:pt x="903" y="767"/>
                        <a:pt x="918" y="741"/>
                      </a:cubicBezTo>
                      <a:cubicBezTo>
                        <a:pt x="923" y="732"/>
                        <a:pt x="927" y="725"/>
                        <a:pt x="932" y="718"/>
                      </a:cubicBezTo>
                      <a:cubicBezTo>
                        <a:pt x="940" y="706"/>
                        <a:pt x="944" y="701"/>
                        <a:pt x="948" y="673"/>
                      </a:cubicBezTo>
                      <a:cubicBezTo>
                        <a:pt x="953" y="641"/>
                        <a:pt x="981" y="617"/>
                        <a:pt x="1014" y="617"/>
                      </a:cubicBezTo>
                      <a:cubicBezTo>
                        <a:pt x="1066" y="617"/>
                        <a:pt x="1066" y="617"/>
                        <a:pt x="1066" y="617"/>
                      </a:cubicBezTo>
                      <a:cubicBezTo>
                        <a:pt x="1066" y="525"/>
                        <a:pt x="1066" y="525"/>
                        <a:pt x="1066" y="525"/>
                      </a:cubicBezTo>
                      <a:cubicBezTo>
                        <a:pt x="1014" y="525"/>
                        <a:pt x="1014" y="525"/>
                        <a:pt x="1014" y="525"/>
                      </a:cubicBezTo>
                      <a:cubicBezTo>
                        <a:pt x="981" y="525"/>
                        <a:pt x="953" y="502"/>
                        <a:pt x="948" y="470"/>
                      </a:cubicBezTo>
                      <a:cubicBezTo>
                        <a:pt x="943" y="441"/>
                        <a:pt x="940" y="435"/>
                        <a:pt x="930" y="421"/>
                      </a:cubicBezTo>
                      <a:cubicBezTo>
                        <a:pt x="926" y="414"/>
                        <a:pt x="922" y="408"/>
                        <a:pt x="917" y="399"/>
                      </a:cubicBezTo>
                      <a:cubicBezTo>
                        <a:pt x="902" y="373"/>
                        <a:pt x="907" y="341"/>
                        <a:pt x="928" y="319"/>
                      </a:cubicBezTo>
                      <a:cubicBezTo>
                        <a:pt x="981" y="266"/>
                        <a:pt x="981" y="266"/>
                        <a:pt x="981" y="266"/>
                      </a:cubicBezTo>
                      <a:cubicBezTo>
                        <a:pt x="926" y="211"/>
                        <a:pt x="926" y="211"/>
                        <a:pt x="926" y="211"/>
                      </a:cubicBezTo>
                      <a:cubicBezTo>
                        <a:pt x="877" y="263"/>
                        <a:pt x="877" y="263"/>
                        <a:pt x="877" y="263"/>
                      </a:cubicBezTo>
                      <a:cubicBezTo>
                        <a:pt x="856" y="285"/>
                        <a:pt x="822" y="290"/>
                        <a:pt x="796" y="275"/>
                      </a:cubicBezTo>
                      <a:cubicBezTo>
                        <a:pt x="787" y="269"/>
                        <a:pt x="779" y="264"/>
                        <a:pt x="772" y="260"/>
                      </a:cubicBezTo>
                      <a:cubicBezTo>
                        <a:pt x="760" y="251"/>
                        <a:pt x="756" y="248"/>
                        <a:pt x="729" y="244"/>
                      </a:cubicBezTo>
                      <a:cubicBezTo>
                        <a:pt x="697" y="239"/>
                        <a:pt x="673" y="211"/>
                        <a:pt x="673" y="179"/>
                      </a:cubicBezTo>
                      <a:cubicBezTo>
                        <a:pt x="673" y="133"/>
                        <a:pt x="673" y="133"/>
                        <a:pt x="673" y="133"/>
                      </a:cubicBezTo>
                      <a:cubicBezTo>
                        <a:pt x="581" y="133"/>
                        <a:pt x="581" y="133"/>
                        <a:pt x="581" y="133"/>
                      </a:cubicBezTo>
                      <a:cubicBezTo>
                        <a:pt x="581" y="179"/>
                        <a:pt x="581" y="179"/>
                        <a:pt x="581" y="179"/>
                      </a:cubicBezTo>
                      <a:cubicBezTo>
                        <a:pt x="581" y="211"/>
                        <a:pt x="558" y="239"/>
                        <a:pt x="526" y="244"/>
                      </a:cubicBezTo>
                      <a:cubicBezTo>
                        <a:pt x="496" y="249"/>
                        <a:pt x="490" y="253"/>
                        <a:pt x="475" y="262"/>
                      </a:cubicBezTo>
                      <a:cubicBezTo>
                        <a:pt x="469" y="266"/>
                        <a:pt x="463" y="271"/>
                        <a:pt x="455" y="275"/>
                      </a:cubicBezTo>
                      <a:cubicBezTo>
                        <a:pt x="429" y="290"/>
                        <a:pt x="396" y="285"/>
                        <a:pt x="375" y="264"/>
                      </a:cubicBezTo>
                      <a:cubicBezTo>
                        <a:pt x="321" y="211"/>
                        <a:pt x="321" y="211"/>
                        <a:pt x="321" y="211"/>
                      </a:cubicBezTo>
                      <a:cubicBezTo>
                        <a:pt x="265" y="267"/>
                        <a:pt x="265" y="267"/>
                        <a:pt x="265" y="267"/>
                      </a:cubicBezTo>
                      <a:cubicBezTo>
                        <a:pt x="318" y="319"/>
                        <a:pt x="318" y="319"/>
                        <a:pt x="318" y="319"/>
                      </a:cubicBezTo>
                      <a:cubicBezTo>
                        <a:pt x="340" y="340"/>
                        <a:pt x="344" y="373"/>
                        <a:pt x="329" y="399"/>
                      </a:cubicBezTo>
                      <a:cubicBezTo>
                        <a:pt x="325" y="407"/>
                        <a:pt x="320" y="414"/>
                        <a:pt x="316" y="420"/>
                      </a:cubicBezTo>
                      <a:cubicBezTo>
                        <a:pt x="307" y="435"/>
                        <a:pt x="303" y="440"/>
                        <a:pt x="299" y="470"/>
                      </a:cubicBezTo>
                      <a:cubicBezTo>
                        <a:pt x="293" y="502"/>
                        <a:pt x="266" y="525"/>
                        <a:pt x="233" y="525"/>
                      </a:cubicBezTo>
                      <a:cubicBezTo>
                        <a:pt x="133" y="525"/>
                        <a:pt x="133" y="525"/>
                        <a:pt x="133" y="525"/>
                      </a:cubicBezTo>
                      <a:cubicBezTo>
                        <a:pt x="133" y="617"/>
                        <a:pt x="133" y="617"/>
                        <a:pt x="133" y="617"/>
                      </a:cubicBezTo>
                      <a:cubicBezTo>
                        <a:pt x="233" y="617"/>
                        <a:pt x="233" y="617"/>
                        <a:pt x="233" y="617"/>
                      </a:cubicBezTo>
                      <a:cubicBezTo>
                        <a:pt x="266" y="617"/>
                        <a:pt x="293" y="641"/>
                        <a:pt x="299" y="673"/>
                      </a:cubicBezTo>
                      <a:cubicBezTo>
                        <a:pt x="303" y="700"/>
                        <a:pt x="306" y="705"/>
                        <a:pt x="315" y="717"/>
                      </a:cubicBezTo>
                      <a:cubicBezTo>
                        <a:pt x="319" y="724"/>
                        <a:pt x="324" y="731"/>
                        <a:pt x="330" y="741"/>
                      </a:cubicBezTo>
                      <a:cubicBezTo>
                        <a:pt x="344" y="767"/>
                        <a:pt x="340" y="800"/>
                        <a:pt x="318" y="821"/>
                      </a:cubicBezTo>
                      <a:cubicBezTo>
                        <a:pt x="266" y="873"/>
                        <a:pt x="266" y="873"/>
                        <a:pt x="266" y="873"/>
                      </a:cubicBezTo>
                      <a:cubicBezTo>
                        <a:pt x="321" y="928"/>
                        <a:pt x="321" y="928"/>
                        <a:pt x="321" y="928"/>
                      </a:cubicBezTo>
                      <a:cubicBezTo>
                        <a:pt x="375" y="874"/>
                        <a:pt x="375" y="874"/>
                        <a:pt x="375" y="874"/>
                      </a:cubicBezTo>
                      <a:cubicBezTo>
                        <a:pt x="396" y="853"/>
                        <a:pt x="429" y="848"/>
                        <a:pt x="455" y="863"/>
                      </a:cubicBezTo>
                      <a:cubicBezTo>
                        <a:pt x="462" y="867"/>
                        <a:pt x="468" y="871"/>
                        <a:pt x="474" y="875"/>
                      </a:cubicBezTo>
                      <a:cubicBezTo>
                        <a:pt x="489" y="885"/>
                        <a:pt x="495" y="889"/>
                        <a:pt x="526" y="894"/>
                      </a:cubicBezTo>
                      <a:cubicBezTo>
                        <a:pt x="558" y="899"/>
                        <a:pt x="581" y="927"/>
                        <a:pt x="581" y="959"/>
                      </a:cubicBezTo>
                      <a:lnTo>
                        <a:pt x="581" y="10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29ADD3A0-7E34-4702-978F-3893AB4B5F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66250" y="3187700"/>
                  <a:ext cx="122238" cy="123825"/>
                </a:xfrm>
                <a:custGeom>
                  <a:avLst/>
                  <a:gdLst>
                    <a:gd name="T0" fmla="*/ 235 w 471"/>
                    <a:gd name="T1" fmla="*/ 471 h 471"/>
                    <a:gd name="T2" fmla="*/ 0 w 471"/>
                    <a:gd name="T3" fmla="*/ 235 h 471"/>
                    <a:gd name="T4" fmla="*/ 235 w 471"/>
                    <a:gd name="T5" fmla="*/ 0 h 471"/>
                    <a:gd name="T6" fmla="*/ 471 w 471"/>
                    <a:gd name="T7" fmla="*/ 235 h 471"/>
                    <a:gd name="T8" fmla="*/ 235 w 471"/>
                    <a:gd name="T9" fmla="*/ 471 h 471"/>
                    <a:gd name="T10" fmla="*/ 235 w 471"/>
                    <a:gd name="T11" fmla="*/ 132 h 471"/>
                    <a:gd name="T12" fmla="*/ 132 w 471"/>
                    <a:gd name="T13" fmla="*/ 235 h 471"/>
                    <a:gd name="T14" fmla="*/ 235 w 471"/>
                    <a:gd name="T15" fmla="*/ 339 h 471"/>
                    <a:gd name="T16" fmla="*/ 339 w 471"/>
                    <a:gd name="T17" fmla="*/ 235 h 471"/>
                    <a:gd name="T18" fmla="*/ 235 w 471"/>
                    <a:gd name="T19" fmla="*/ 132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1" h="471">
                      <a:moveTo>
                        <a:pt x="235" y="471"/>
                      </a:moveTo>
                      <a:cubicBezTo>
                        <a:pt x="105" y="471"/>
                        <a:pt x="0" y="366"/>
                        <a:pt x="0" y="235"/>
                      </a:cubicBezTo>
                      <a:cubicBezTo>
                        <a:pt x="0" y="105"/>
                        <a:pt x="105" y="0"/>
                        <a:pt x="235" y="0"/>
                      </a:cubicBezTo>
                      <a:cubicBezTo>
                        <a:pt x="365" y="0"/>
                        <a:pt x="471" y="105"/>
                        <a:pt x="471" y="235"/>
                      </a:cubicBezTo>
                      <a:cubicBezTo>
                        <a:pt x="471" y="366"/>
                        <a:pt x="365" y="471"/>
                        <a:pt x="235" y="471"/>
                      </a:cubicBezTo>
                      <a:close/>
                      <a:moveTo>
                        <a:pt x="235" y="132"/>
                      </a:moveTo>
                      <a:cubicBezTo>
                        <a:pt x="178" y="132"/>
                        <a:pt x="132" y="179"/>
                        <a:pt x="132" y="235"/>
                      </a:cubicBezTo>
                      <a:cubicBezTo>
                        <a:pt x="132" y="292"/>
                        <a:pt x="178" y="339"/>
                        <a:pt x="235" y="339"/>
                      </a:cubicBezTo>
                      <a:cubicBezTo>
                        <a:pt x="292" y="339"/>
                        <a:pt x="339" y="292"/>
                        <a:pt x="339" y="235"/>
                      </a:cubicBezTo>
                      <a:cubicBezTo>
                        <a:pt x="339" y="179"/>
                        <a:pt x="292" y="132"/>
                        <a:pt x="235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80626191-0184-4330-963B-7C17FA99F6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1125" y="2884488"/>
                  <a:ext cx="852488" cy="674687"/>
                </a:xfrm>
                <a:custGeom>
                  <a:avLst/>
                  <a:gdLst>
                    <a:gd name="T0" fmla="*/ 2995 w 3267"/>
                    <a:gd name="T1" fmla="*/ 2586 h 2586"/>
                    <a:gd name="T2" fmla="*/ 272 w 3267"/>
                    <a:gd name="T3" fmla="*/ 2586 h 2586"/>
                    <a:gd name="T4" fmla="*/ 0 w 3267"/>
                    <a:gd name="T5" fmla="*/ 2314 h 2586"/>
                    <a:gd name="T6" fmla="*/ 0 w 3267"/>
                    <a:gd name="T7" fmla="*/ 272 h 2586"/>
                    <a:gd name="T8" fmla="*/ 272 w 3267"/>
                    <a:gd name="T9" fmla="*/ 0 h 2586"/>
                    <a:gd name="T10" fmla="*/ 1418 w 3267"/>
                    <a:gd name="T11" fmla="*/ 0 h 2586"/>
                    <a:gd name="T12" fmla="*/ 1690 w 3267"/>
                    <a:gd name="T13" fmla="*/ 272 h 2586"/>
                    <a:gd name="T14" fmla="*/ 2859 w 3267"/>
                    <a:gd name="T15" fmla="*/ 272 h 2586"/>
                    <a:gd name="T16" fmla="*/ 3267 w 3267"/>
                    <a:gd name="T17" fmla="*/ 680 h 2586"/>
                    <a:gd name="T18" fmla="*/ 3267 w 3267"/>
                    <a:gd name="T19" fmla="*/ 2314 h 2586"/>
                    <a:gd name="T20" fmla="*/ 3188 w 3267"/>
                    <a:gd name="T21" fmla="*/ 2506 h 2586"/>
                    <a:gd name="T22" fmla="*/ 2995 w 3267"/>
                    <a:gd name="T23" fmla="*/ 2586 h 2586"/>
                    <a:gd name="T24" fmla="*/ 272 w 3267"/>
                    <a:gd name="T25" fmla="*/ 272 h 2586"/>
                    <a:gd name="T26" fmla="*/ 272 w 3267"/>
                    <a:gd name="T27" fmla="*/ 2314 h 2586"/>
                    <a:gd name="T28" fmla="*/ 2995 w 3267"/>
                    <a:gd name="T29" fmla="*/ 2314 h 2586"/>
                    <a:gd name="T30" fmla="*/ 2995 w 3267"/>
                    <a:gd name="T31" fmla="*/ 680 h 2586"/>
                    <a:gd name="T32" fmla="*/ 2859 w 3267"/>
                    <a:gd name="T33" fmla="*/ 544 h 2586"/>
                    <a:gd name="T34" fmla="*/ 1577 w 3267"/>
                    <a:gd name="T35" fmla="*/ 544 h 2586"/>
                    <a:gd name="T36" fmla="*/ 1305 w 3267"/>
                    <a:gd name="T37" fmla="*/ 272 h 2586"/>
                    <a:gd name="T38" fmla="*/ 272 w 3267"/>
                    <a:gd name="T39" fmla="*/ 272 h 2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67" h="2586">
                      <a:moveTo>
                        <a:pt x="2995" y="2586"/>
                      </a:moveTo>
                      <a:cubicBezTo>
                        <a:pt x="272" y="2586"/>
                        <a:pt x="272" y="2586"/>
                        <a:pt x="272" y="2586"/>
                      </a:cubicBezTo>
                      <a:cubicBezTo>
                        <a:pt x="122" y="2586"/>
                        <a:pt x="0" y="2464"/>
                        <a:pt x="0" y="2314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122"/>
                        <a:pt x="122" y="0"/>
                        <a:pt x="272" y="0"/>
                      </a:cubicBezTo>
                      <a:cubicBezTo>
                        <a:pt x="1418" y="0"/>
                        <a:pt x="1418" y="0"/>
                        <a:pt x="1418" y="0"/>
                      </a:cubicBezTo>
                      <a:cubicBezTo>
                        <a:pt x="1690" y="272"/>
                        <a:pt x="1690" y="272"/>
                        <a:pt x="1690" y="272"/>
                      </a:cubicBezTo>
                      <a:cubicBezTo>
                        <a:pt x="2859" y="272"/>
                        <a:pt x="2859" y="272"/>
                        <a:pt x="2859" y="272"/>
                      </a:cubicBezTo>
                      <a:cubicBezTo>
                        <a:pt x="3084" y="272"/>
                        <a:pt x="3267" y="455"/>
                        <a:pt x="3267" y="680"/>
                      </a:cubicBezTo>
                      <a:cubicBezTo>
                        <a:pt x="3267" y="2314"/>
                        <a:pt x="3267" y="2314"/>
                        <a:pt x="3267" y="2314"/>
                      </a:cubicBezTo>
                      <a:cubicBezTo>
                        <a:pt x="3267" y="2386"/>
                        <a:pt x="3239" y="2455"/>
                        <a:pt x="3188" y="2506"/>
                      </a:cubicBezTo>
                      <a:cubicBezTo>
                        <a:pt x="3136" y="2558"/>
                        <a:pt x="3068" y="2586"/>
                        <a:pt x="2995" y="2586"/>
                      </a:cubicBezTo>
                      <a:close/>
                      <a:moveTo>
                        <a:pt x="272" y="272"/>
                      </a:moveTo>
                      <a:cubicBezTo>
                        <a:pt x="272" y="2314"/>
                        <a:pt x="272" y="2314"/>
                        <a:pt x="272" y="2314"/>
                      </a:cubicBezTo>
                      <a:cubicBezTo>
                        <a:pt x="2995" y="2314"/>
                        <a:pt x="2995" y="2314"/>
                        <a:pt x="2995" y="2314"/>
                      </a:cubicBezTo>
                      <a:cubicBezTo>
                        <a:pt x="2995" y="680"/>
                        <a:pt x="2995" y="680"/>
                        <a:pt x="2995" y="680"/>
                      </a:cubicBezTo>
                      <a:cubicBezTo>
                        <a:pt x="2995" y="605"/>
                        <a:pt x="2934" y="544"/>
                        <a:pt x="2859" y="544"/>
                      </a:cubicBezTo>
                      <a:cubicBezTo>
                        <a:pt x="1577" y="544"/>
                        <a:pt x="1577" y="544"/>
                        <a:pt x="1577" y="544"/>
                      </a:cubicBezTo>
                      <a:cubicBezTo>
                        <a:pt x="1305" y="272"/>
                        <a:pt x="1305" y="272"/>
                        <a:pt x="1305" y="272"/>
                      </a:cubicBezTo>
                      <a:lnTo>
                        <a:pt x="272" y="2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977E6D-A507-4FBD-8470-A5A12DE3C03C}"/>
                </a:ext>
              </a:extLst>
            </p:cNvPr>
            <p:cNvGrpSpPr/>
            <p:nvPr/>
          </p:nvGrpSpPr>
          <p:grpSpPr>
            <a:xfrm>
              <a:off x="2305958" y="2253657"/>
              <a:ext cx="988105" cy="988105"/>
              <a:chOff x="1825804" y="3351003"/>
              <a:chExt cx="988105" cy="988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910FCE-7CED-4FA7-8AC9-DA0D0CA6C653}"/>
                  </a:ext>
                </a:extLst>
              </p:cNvPr>
              <p:cNvSpPr/>
              <p:nvPr/>
            </p:nvSpPr>
            <p:spPr>
              <a:xfrm>
                <a:off x="1825804" y="3351003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31F059F-3E82-49CF-BDFE-B6C4AEB50F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8713" y="3569173"/>
                <a:ext cx="519388" cy="518232"/>
              </a:xfrm>
              <a:custGeom>
                <a:avLst/>
                <a:gdLst>
                  <a:gd name="T0" fmla="*/ 2751 w 4126"/>
                  <a:gd name="T1" fmla="*/ 3782 h 4126"/>
                  <a:gd name="T2" fmla="*/ 344 w 4126"/>
                  <a:gd name="T3" fmla="*/ 3782 h 4126"/>
                  <a:gd name="T4" fmla="*/ 344 w 4126"/>
                  <a:gd name="T5" fmla="*/ 1375 h 4126"/>
                  <a:gd name="T6" fmla="*/ 1204 w 4126"/>
                  <a:gd name="T7" fmla="*/ 1375 h 4126"/>
                  <a:gd name="T8" fmla="*/ 1375 w 4126"/>
                  <a:gd name="T9" fmla="*/ 1204 h 4126"/>
                  <a:gd name="T10" fmla="*/ 1375 w 4126"/>
                  <a:gd name="T11" fmla="*/ 1204 h 4126"/>
                  <a:gd name="T12" fmla="*/ 1204 w 4126"/>
                  <a:gd name="T13" fmla="*/ 1032 h 4126"/>
                  <a:gd name="T14" fmla="*/ 171 w 4126"/>
                  <a:gd name="T15" fmla="*/ 1032 h 4126"/>
                  <a:gd name="T16" fmla="*/ 0 w 4126"/>
                  <a:gd name="T17" fmla="*/ 1204 h 4126"/>
                  <a:gd name="T18" fmla="*/ 0 w 4126"/>
                  <a:gd name="T19" fmla="*/ 3955 h 4126"/>
                  <a:gd name="T20" fmla="*/ 171 w 4126"/>
                  <a:gd name="T21" fmla="*/ 4126 h 4126"/>
                  <a:gd name="T22" fmla="*/ 2923 w 4126"/>
                  <a:gd name="T23" fmla="*/ 4126 h 4126"/>
                  <a:gd name="T24" fmla="*/ 3094 w 4126"/>
                  <a:gd name="T25" fmla="*/ 3955 h 4126"/>
                  <a:gd name="T26" fmla="*/ 3094 w 4126"/>
                  <a:gd name="T27" fmla="*/ 2922 h 4126"/>
                  <a:gd name="T28" fmla="*/ 2923 w 4126"/>
                  <a:gd name="T29" fmla="*/ 2751 h 4126"/>
                  <a:gd name="T30" fmla="*/ 2922 w 4126"/>
                  <a:gd name="T31" fmla="*/ 2751 h 4126"/>
                  <a:gd name="T32" fmla="*/ 2751 w 4126"/>
                  <a:gd name="T33" fmla="*/ 2922 h 4126"/>
                  <a:gd name="T34" fmla="*/ 2751 w 4126"/>
                  <a:gd name="T35" fmla="*/ 3782 h 4126"/>
                  <a:gd name="T36" fmla="*/ 1891 w 4126"/>
                  <a:gd name="T37" fmla="*/ 1203 h 4126"/>
                  <a:gd name="T38" fmla="*/ 2673 w 4126"/>
                  <a:gd name="T39" fmla="*/ 1203 h 4126"/>
                  <a:gd name="T40" fmla="*/ 824 w 4126"/>
                  <a:gd name="T41" fmla="*/ 3059 h 4126"/>
                  <a:gd name="T42" fmla="*/ 1067 w 4126"/>
                  <a:gd name="T43" fmla="*/ 3302 h 4126"/>
                  <a:gd name="T44" fmla="*/ 2923 w 4126"/>
                  <a:gd name="T45" fmla="*/ 1454 h 4126"/>
                  <a:gd name="T46" fmla="*/ 2923 w 4126"/>
                  <a:gd name="T47" fmla="*/ 2235 h 4126"/>
                  <a:gd name="T48" fmla="*/ 3266 w 4126"/>
                  <a:gd name="T49" fmla="*/ 2235 h 4126"/>
                  <a:gd name="T50" fmla="*/ 3266 w 4126"/>
                  <a:gd name="T51" fmla="*/ 860 h 4126"/>
                  <a:gd name="T52" fmla="*/ 1891 w 4126"/>
                  <a:gd name="T53" fmla="*/ 860 h 4126"/>
                  <a:gd name="T54" fmla="*/ 1891 w 4126"/>
                  <a:gd name="T55" fmla="*/ 1203 h 4126"/>
                  <a:gd name="T56" fmla="*/ 1203 w 4126"/>
                  <a:gd name="T57" fmla="*/ 172 h 4126"/>
                  <a:gd name="T58" fmla="*/ 1203 w 4126"/>
                  <a:gd name="T59" fmla="*/ 172 h 4126"/>
                  <a:gd name="T60" fmla="*/ 1375 w 4126"/>
                  <a:gd name="T61" fmla="*/ 344 h 4126"/>
                  <a:gd name="T62" fmla="*/ 3782 w 4126"/>
                  <a:gd name="T63" fmla="*/ 344 h 4126"/>
                  <a:gd name="T64" fmla="*/ 3782 w 4126"/>
                  <a:gd name="T65" fmla="*/ 2751 h 4126"/>
                  <a:gd name="T66" fmla="*/ 3954 w 4126"/>
                  <a:gd name="T67" fmla="*/ 2923 h 4126"/>
                  <a:gd name="T68" fmla="*/ 3954 w 4126"/>
                  <a:gd name="T69" fmla="*/ 2923 h 4126"/>
                  <a:gd name="T70" fmla="*/ 4126 w 4126"/>
                  <a:gd name="T71" fmla="*/ 2751 h 4126"/>
                  <a:gd name="T72" fmla="*/ 4126 w 4126"/>
                  <a:gd name="T73" fmla="*/ 0 h 4126"/>
                  <a:gd name="T74" fmla="*/ 1375 w 4126"/>
                  <a:gd name="T75" fmla="*/ 0 h 4126"/>
                  <a:gd name="T76" fmla="*/ 1203 w 4126"/>
                  <a:gd name="T77" fmla="*/ 172 h 4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26" h="4126">
                    <a:moveTo>
                      <a:pt x="2751" y="3782"/>
                    </a:moveTo>
                    <a:cubicBezTo>
                      <a:pt x="344" y="3782"/>
                      <a:pt x="344" y="3782"/>
                      <a:pt x="344" y="3782"/>
                    </a:cubicBezTo>
                    <a:cubicBezTo>
                      <a:pt x="344" y="1375"/>
                      <a:pt x="344" y="1375"/>
                      <a:pt x="344" y="1375"/>
                    </a:cubicBezTo>
                    <a:cubicBezTo>
                      <a:pt x="1204" y="1375"/>
                      <a:pt x="1204" y="1375"/>
                      <a:pt x="1204" y="1375"/>
                    </a:cubicBezTo>
                    <a:cubicBezTo>
                      <a:pt x="1298" y="1375"/>
                      <a:pt x="1375" y="1299"/>
                      <a:pt x="1375" y="1204"/>
                    </a:cubicBezTo>
                    <a:cubicBezTo>
                      <a:pt x="1375" y="1204"/>
                      <a:pt x="1375" y="1204"/>
                      <a:pt x="1375" y="1204"/>
                    </a:cubicBezTo>
                    <a:cubicBezTo>
                      <a:pt x="1375" y="1109"/>
                      <a:pt x="1298" y="1032"/>
                      <a:pt x="1204" y="1032"/>
                    </a:cubicBezTo>
                    <a:cubicBezTo>
                      <a:pt x="171" y="1032"/>
                      <a:pt x="171" y="1032"/>
                      <a:pt x="171" y="1032"/>
                    </a:cubicBezTo>
                    <a:cubicBezTo>
                      <a:pt x="76" y="1032"/>
                      <a:pt x="0" y="1109"/>
                      <a:pt x="0" y="1204"/>
                    </a:cubicBezTo>
                    <a:cubicBezTo>
                      <a:pt x="0" y="3955"/>
                      <a:pt x="0" y="3955"/>
                      <a:pt x="0" y="3955"/>
                    </a:cubicBezTo>
                    <a:cubicBezTo>
                      <a:pt x="0" y="4049"/>
                      <a:pt x="76" y="4126"/>
                      <a:pt x="171" y="4126"/>
                    </a:cubicBezTo>
                    <a:cubicBezTo>
                      <a:pt x="2923" y="4126"/>
                      <a:pt x="2923" y="4126"/>
                      <a:pt x="2923" y="4126"/>
                    </a:cubicBezTo>
                    <a:cubicBezTo>
                      <a:pt x="3018" y="4126"/>
                      <a:pt x="3094" y="4049"/>
                      <a:pt x="3094" y="3955"/>
                    </a:cubicBezTo>
                    <a:cubicBezTo>
                      <a:pt x="3094" y="2922"/>
                      <a:pt x="3094" y="2922"/>
                      <a:pt x="3094" y="2922"/>
                    </a:cubicBezTo>
                    <a:cubicBezTo>
                      <a:pt x="3094" y="2828"/>
                      <a:pt x="3018" y="2751"/>
                      <a:pt x="2923" y="2751"/>
                    </a:cubicBezTo>
                    <a:cubicBezTo>
                      <a:pt x="2922" y="2751"/>
                      <a:pt x="2922" y="2751"/>
                      <a:pt x="2922" y="2751"/>
                    </a:cubicBezTo>
                    <a:cubicBezTo>
                      <a:pt x="2827" y="2751"/>
                      <a:pt x="2751" y="2828"/>
                      <a:pt x="2751" y="2922"/>
                    </a:cubicBezTo>
                    <a:lnTo>
                      <a:pt x="2751" y="3782"/>
                    </a:lnTo>
                    <a:close/>
                    <a:moveTo>
                      <a:pt x="1891" y="1203"/>
                    </a:moveTo>
                    <a:cubicBezTo>
                      <a:pt x="2673" y="1203"/>
                      <a:pt x="2673" y="1203"/>
                      <a:pt x="2673" y="1203"/>
                    </a:cubicBezTo>
                    <a:cubicBezTo>
                      <a:pt x="824" y="3059"/>
                      <a:pt x="824" y="3059"/>
                      <a:pt x="824" y="3059"/>
                    </a:cubicBezTo>
                    <a:cubicBezTo>
                      <a:pt x="1067" y="3302"/>
                      <a:pt x="1067" y="3302"/>
                      <a:pt x="1067" y="3302"/>
                    </a:cubicBezTo>
                    <a:cubicBezTo>
                      <a:pt x="2923" y="1454"/>
                      <a:pt x="2923" y="1454"/>
                      <a:pt x="2923" y="1454"/>
                    </a:cubicBezTo>
                    <a:cubicBezTo>
                      <a:pt x="2923" y="2235"/>
                      <a:pt x="2923" y="2235"/>
                      <a:pt x="2923" y="2235"/>
                    </a:cubicBezTo>
                    <a:cubicBezTo>
                      <a:pt x="3266" y="2235"/>
                      <a:pt x="3266" y="2235"/>
                      <a:pt x="3266" y="2235"/>
                    </a:cubicBezTo>
                    <a:cubicBezTo>
                      <a:pt x="3266" y="860"/>
                      <a:pt x="3266" y="860"/>
                      <a:pt x="3266" y="860"/>
                    </a:cubicBezTo>
                    <a:cubicBezTo>
                      <a:pt x="1891" y="860"/>
                      <a:pt x="1891" y="860"/>
                      <a:pt x="1891" y="860"/>
                    </a:cubicBezTo>
                    <a:lnTo>
                      <a:pt x="1891" y="1203"/>
                    </a:lnTo>
                    <a:close/>
                    <a:moveTo>
                      <a:pt x="1203" y="172"/>
                    </a:moveTo>
                    <a:cubicBezTo>
                      <a:pt x="1203" y="172"/>
                      <a:pt x="1203" y="172"/>
                      <a:pt x="1203" y="172"/>
                    </a:cubicBezTo>
                    <a:cubicBezTo>
                      <a:pt x="1203" y="267"/>
                      <a:pt x="1280" y="344"/>
                      <a:pt x="1375" y="344"/>
                    </a:cubicBezTo>
                    <a:cubicBezTo>
                      <a:pt x="3782" y="344"/>
                      <a:pt x="3782" y="344"/>
                      <a:pt x="3782" y="344"/>
                    </a:cubicBezTo>
                    <a:cubicBezTo>
                      <a:pt x="3782" y="2751"/>
                      <a:pt x="3782" y="2751"/>
                      <a:pt x="3782" y="2751"/>
                    </a:cubicBezTo>
                    <a:cubicBezTo>
                      <a:pt x="3782" y="2846"/>
                      <a:pt x="3859" y="2923"/>
                      <a:pt x="3954" y="2923"/>
                    </a:cubicBezTo>
                    <a:cubicBezTo>
                      <a:pt x="3954" y="2923"/>
                      <a:pt x="3954" y="2923"/>
                      <a:pt x="3954" y="2923"/>
                    </a:cubicBezTo>
                    <a:cubicBezTo>
                      <a:pt x="4049" y="2923"/>
                      <a:pt x="4126" y="2846"/>
                      <a:pt x="4126" y="2751"/>
                    </a:cubicBezTo>
                    <a:cubicBezTo>
                      <a:pt x="4126" y="0"/>
                      <a:pt x="4126" y="0"/>
                      <a:pt x="4126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280" y="0"/>
                      <a:pt x="1203" y="77"/>
                      <a:pt x="1203" y="1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761778-7760-4DAD-805E-9FC15246B043}"/>
                </a:ext>
              </a:extLst>
            </p:cNvPr>
            <p:cNvGrpSpPr/>
            <p:nvPr/>
          </p:nvGrpSpPr>
          <p:grpSpPr>
            <a:xfrm>
              <a:off x="5345479" y="515244"/>
              <a:ext cx="988105" cy="988105"/>
              <a:chOff x="3017349" y="1623218"/>
              <a:chExt cx="988105" cy="98810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FD4412-AED3-4F1A-B0CB-A95F0D651EB9}"/>
                  </a:ext>
                </a:extLst>
              </p:cNvPr>
              <p:cNvSpPr/>
              <p:nvPr/>
            </p:nvSpPr>
            <p:spPr>
              <a:xfrm>
                <a:off x="3017349" y="1623218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D07364F4-CE40-4528-B044-6139D7FDAB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585" y="1808454"/>
                <a:ext cx="617631" cy="617631"/>
              </a:xfrm>
              <a:custGeom>
                <a:avLst/>
                <a:gdLst>
                  <a:gd name="T0" fmla="*/ 322 w 662"/>
                  <a:gd name="T1" fmla="*/ 194 h 663"/>
                  <a:gd name="T2" fmla="*/ 402 w 662"/>
                  <a:gd name="T3" fmla="*/ 210 h 663"/>
                  <a:gd name="T4" fmla="*/ 523 w 662"/>
                  <a:gd name="T5" fmla="*/ 101 h 663"/>
                  <a:gd name="T6" fmla="*/ 519 w 662"/>
                  <a:gd name="T7" fmla="*/ 59 h 663"/>
                  <a:gd name="T8" fmla="*/ 258 w 662"/>
                  <a:gd name="T9" fmla="*/ 9 h 663"/>
                  <a:gd name="T10" fmla="*/ 239 w 662"/>
                  <a:gd name="T11" fmla="*/ 46 h 663"/>
                  <a:gd name="T12" fmla="*/ 459 w 662"/>
                  <a:gd name="T13" fmla="*/ 87 h 663"/>
                  <a:gd name="T14" fmla="*/ 338 w 662"/>
                  <a:gd name="T15" fmla="*/ 139 h 663"/>
                  <a:gd name="T16" fmla="*/ 459 w 662"/>
                  <a:gd name="T17" fmla="*/ 87 h 663"/>
                  <a:gd name="T18" fmla="*/ 233 w 662"/>
                  <a:gd name="T19" fmla="*/ 234 h 663"/>
                  <a:gd name="T20" fmla="*/ 244 w 662"/>
                  <a:gd name="T21" fmla="*/ 199 h 663"/>
                  <a:gd name="T22" fmla="*/ 170 w 662"/>
                  <a:gd name="T23" fmla="*/ 52 h 663"/>
                  <a:gd name="T24" fmla="*/ 97 w 662"/>
                  <a:gd name="T25" fmla="*/ 97 h 663"/>
                  <a:gd name="T26" fmla="*/ 37 w 662"/>
                  <a:gd name="T27" fmla="*/ 485 h 663"/>
                  <a:gd name="T28" fmla="*/ 62 w 662"/>
                  <a:gd name="T29" fmla="*/ 500 h 663"/>
                  <a:gd name="T30" fmla="*/ 191 w 662"/>
                  <a:gd name="T31" fmla="*/ 406 h 663"/>
                  <a:gd name="T32" fmla="*/ 142 w 662"/>
                  <a:gd name="T33" fmla="*/ 374 h 663"/>
                  <a:gd name="T34" fmla="*/ 136 w 662"/>
                  <a:gd name="T35" fmla="*/ 136 h 663"/>
                  <a:gd name="T36" fmla="*/ 186 w 662"/>
                  <a:gd name="T37" fmla="*/ 204 h 663"/>
                  <a:gd name="T38" fmla="*/ 604 w 662"/>
                  <a:gd name="T39" fmla="*/ 144 h 663"/>
                  <a:gd name="T40" fmla="*/ 562 w 662"/>
                  <a:gd name="T41" fmla="*/ 140 h 663"/>
                  <a:gd name="T42" fmla="*/ 455 w 662"/>
                  <a:gd name="T43" fmla="*/ 272 h 663"/>
                  <a:gd name="T44" fmla="*/ 331 w 662"/>
                  <a:gd name="T45" fmla="*/ 470 h 663"/>
                  <a:gd name="T46" fmla="*/ 225 w 662"/>
                  <a:gd name="T47" fmla="*/ 450 h 663"/>
                  <a:gd name="T48" fmla="*/ 102 w 662"/>
                  <a:gd name="T49" fmla="*/ 558 h 663"/>
                  <a:gd name="T50" fmla="*/ 331 w 662"/>
                  <a:gd name="T51" fmla="*/ 663 h 663"/>
                  <a:gd name="T52" fmla="*/ 662 w 662"/>
                  <a:gd name="T53" fmla="*/ 332 h 663"/>
                  <a:gd name="T54" fmla="*/ 526 w 662"/>
                  <a:gd name="T55" fmla="*/ 527 h 663"/>
                  <a:gd name="T56" fmla="*/ 175 w 662"/>
                  <a:gd name="T57" fmla="*/ 559 h 663"/>
                  <a:gd name="T58" fmla="*/ 331 w 662"/>
                  <a:gd name="T59" fmla="*/ 525 h 663"/>
                  <a:gd name="T60" fmla="*/ 513 w 662"/>
                  <a:gd name="T61" fmla="*/ 267 h 663"/>
                  <a:gd name="T62" fmla="*/ 526 w 662"/>
                  <a:gd name="T63" fmla="*/ 527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2" h="663">
                    <a:moveTo>
                      <a:pt x="295" y="177"/>
                    </a:moveTo>
                    <a:cubicBezTo>
                      <a:pt x="299" y="188"/>
                      <a:pt x="310" y="195"/>
                      <a:pt x="322" y="194"/>
                    </a:cubicBezTo>
                    <a:cubicBezTo>
                      <a:pt x="346" y="192"/>
                      <a:pt x="369" y="197"/>
                      <a:pt x="390" y="207"/>
                    </a:cubicBezTo>
                    <a:cubicBezTo>
                      <a:pt x="394" y="209"/>
                      <a:pt x="398" y="210"/>
                      <a:pt x="402" y="210"/>
                    </a:cubicBezTo>
                    <a:cubicBezTo>
                      <a:pt x="409" y="210"/>
                      <a:pt x="416" y="207"/>
                      <a:pt x="422" y="202"/>
                    </a:cubicBezTo>
                    <a:cubicBezTo>
                      <a:pt x="523" y="101"/>
                      <a:pt x="523" y="101"/>
                      <a:pt x="523" y="101"/>
                    </a:cubicBezTo>
                    <a:cubicBezTo>
                      <a:pt x="528" y="95"/>
                      <a:pt x="531" y="87"/>
                      <a:pt x="531" y="79"/>
                    </a:cubicBezTo>
                    <a:cubicBezTo>
                      <a:pt x="530" y="71"/>
                      <a:pt x="526" y="63"/>
                      <a:pt x="519" y="59"/>
                    </a:cubicBezTo>
                    <a:cubicBezTo>
                      <a:pt x="464" y="20"/>
                      <a:pt x="398" y="0"/>
                      <a:pt x="331" y="0"/>
                    </a:cubicBezTo>
                    <a:cubicBezTo>
                      <a:pt x="307" y="0"/>
                      <a:pt x="282" y="3"/>
                      <a:pt x="258" y="9"/>
                    </a:cubicBezTo>
                    <a:cubicBezTo>
                      <a:pt x="250" y="10"/>
                      <a:pt x="243" y="16"/>
                      <a:pt x="239" y="23"/>
                    </a:cubicBezTo>
                    <a:cubicBezTo>
                      <a:pt x="236" y="30"/>
                      <a:pt x="235" y="39"/>
                      <a:pt x="239" y="46"/>
                    </a:cubicBezTo>
                    <a:lnTo>
                      <a:pt x="295" y="177"/>
                    </a:lnTo>
                    <a:close/>
                    <a:moveTo>
                      <a:pt x="459" y="87"/>
                    </a:moveTo>
                    <a:cubicBezTo>
                      <a:pt x="396" y="150"/>
                      <a:pt x="396" y="150"/>
                      <a:pt x="396" y="150"/>
                    </a:cubicBezTo>
                    <a:cubicBezTo>
                      <a:pt x="377" y="143"/>
                      <a:pt x="358" y="139"/>
                      <a:pt x="338" y="139"/>
                    </a:cubicBezTo>
                    <a:cubicBezTo>
                      <a:pt x="303" y="57"/>
                      <a:pt x="303" y="57"/>
                      <a:pt x="303" y="57"/>
                    </a:cubicBezTo>
                    <a:cubicBezTo>
                      <a:pt x="357" y="51"/>
                      <a:pt x="411" y="62"/>
                      <a:pt x="459" y="87"/>
                    </a:cubicBezTo>
                    <a:close/>
                    <a:moveTo>
                      <a:pt x="200" y="376"/>
                    </a:moveTo>
                    <a:cubicBezTo>
                      <a:pt x="183" y="326"/>
                      <a:pt x="196" y="271"/>
                      <a:pt x="233" y="234"/>
                    </a:cubicBezTo>
                    <a:cubicBezTo>
                      <a:pt x="234" y="233"/>
                      <a:pt x="235" y="232"/>
                      <a:pt x="236" y="231"/>
                    </a:cubicBezTo>
                    <a:cubicBezTo>
                      <a:pt x="246" y="224"/>
                      <a:pt x="249" y="210"/>
                      <a:pt x="244" y="199"/>
                    </a:cubicBezTo>
                    <a:cubicBezTo>
                      <a:pt x="188" y="68"/>
                      <a:pt x="188" y="68"/>
                      <a:pt x="188" y="68"/>
                    </a:cubicBezTo>
                    <a:cubicBezTo>
                      <a:pt x="185" y="60"/>
                      <a:pt x="178" y="55"/>
                      <a:pt x="170" y="52"/>
                    </a:cubicBezTo>
                    <a:cubicBezTo>
                      <a:pt x="162" y="50"/>
                      <a:pt x="154" y="51"/>
                      <a:pt x="147" y="56"/>
                    </a:cubicBezTo>
                    <a:cubicBezTo>
                      <a:pt x="129" y="68"/>
                      <a:pt x="112" y="82"/>
                      <a:pt x="97" y="97"/>
                    </a:cubicBezTo>
                    <a:cubicBezTo>
                      <a:pt x="33" y="161"/>
                      <a:pt x="0" y="246"/>
                      <a:pt x="0" y="332"/>
                    </a:cubicBezTo>
                    <a:cubicBezTo>
                      <a:pt x="0" y="384"/>
                      <a:pt x="12" y="436"/>
                      <a:pt x="37" y="485"/>
                    </a:cubicBezTo>
                    <a:cubicBezTo>
                      <a:pt x="41" y="492"/>
                      <a:pt x="48" y="498"/>
                      <a:pt x="56" y="499"/>
                    </a:cubicBezTo>
                    <a:cubicBezTo>
                      <a:pt x="58" y="500"/>
                      <a:pt x="60" y="500"/>
                      <a:pt x="62" y="500"/>
                    </a:cubicBezTo>
                    <a:cubicBezTo>
                      <a:pt x="68" y="500"/>
                      <a:pt x="74" y="498"/>
                      <a:pt x="79" y="494"/>
                    </a:cubicBezTo>
                    <a:cubicBezTo>
                      <a:pt x="191" y="406"/>
                      <a:pt x="191" y="406"/>
                      <a:pt x="191" y="406"/>
                    </a:cubicBezTo>
                    <a:cubicBezTo>
                      <a:pt x="200" y="399"/>
                      <a:pt x="204" y="387"/>
                      <a:pt x="200" y="376"/>
                    </a:cubicBezTo>
                    <a:close/>
                    <a:moveTo>
                      <a:pt x="142" y="374"/>
                    </a:moveTo>
                    <a:cubicBezTo>
                      <a:pt x="72" y="429"/>
                      <a:pt x="72" y="429"/>
                      <a:pt x="72" y="429"/>
                    </a:cubicBezTo>
                    <a:cubicBezTo>
                      <a:pt x="34" y="328"/>
                      <a:pt x="58" y="214"/>
                      <a:pt x="136" y="136"/>
                    </a:cubicBezTo>
                    <a:cubicBezTo>
                      <a:pt x="141" y="131"/>
                      <a:pt x="146" y="127"/>
                      <a:pt x="151" y="122"/>
                    </a:cubicBezTo>
                    <a:cubicBezTo>
                      <a:pt x="186" y="204"/>
                      <a:pt x="186" y="204"/>
                      <a:pt x="186" y="204"/>
                    </a:cubicBezTo>
                    <a:cubicBezTo>
                      <a:pt x="145" y="251"/>
                      <a:pt x="129" y="313"/>
                      <a:pt x="142" y="374"/>
                    </a:cubicBezTo>
                    <a:close/>
                    <a:moveTo>
                      <a:pt x="604" y="144"/>
                    </a:moveTo>
                    <a:cubicBezTo>
                      <a:pt x="599" y="137"/>
                      <a:pt x="592" y="133"/>
                      <a:pt x="584" y="132"/>
                    </a:cubicBezTo>
                    <a:cubicBezTo>
                      <a:pt x="576" y="131"/>
                      <a:pt x="567" y="134"/>
                      <a:pt x="562" y="140"/>
                    </a:cubicBezTo>
                    <a:cubicBezTo>
                      <a:pt x="461" y="241"/>
                      <a:pt x="461" y="241"/>
                      <a:pt x="461" y="241"/>
                    </a:cubicBezTo>
                    <a:cubicBezTo>
                      <a:pt x="452" y="249"/>
                      <a:pt x="450" y="262"/>
                      <a:pt x="455" y="272"/>
                    </a:cubicBezTo>
                    <a:cubicBezTo>
                      <a:pt x="481" y="325"/>
                      <a:pt x="470" y="388"/>
                      <a:pt x="429" y="429"/>
                    </a:cubicBezTo>
                    <a:cubicBezTo>
                      <a:pt x="403" y="455"/>
                      <a:pt x="368" y="470"/>
                      <a:pt x="331" y="470"/>
                    </a:cubicBezTo>
                    <a:cubicBezTo>
                      <a:pt x="305" y="470"/>
                      <a:pt x="279" y="462"/>
                      <a:pt x="257" y="448"/>
                    </a:cubicBezTo>
                    <a:cubicBezTo>
                      <a:pt x="247" y="442"/>
                      <a:pt x="234" y="442"/>
                      <a:pt x="225" y="450"/>
                    </a:cubicBezTo>
                    <a:cubicBezTo>
                      <a:pt x="113" y="538"/>
                      <a:pt x="113" y="538"/>
                      <a:pt x="113" y="538"/>
                    </a:cubicBezTo>
                    <a:cubicBezTo>
                      <a:pt x="106" y="543"/>
                      <a:pt x="102" y="550"/>
                      <a:pt x="102" y="558"/>
                    </a:cubicBezTo>
                    <a:cubicBezTo>
                      <a:pt x="102" y="567"/>
                      <a:pt x="105" y="574"/>
                      <a:pt x="112" y="580"/>
                    </a:cubicBezTo>
                    <a:cubicBezTo>
                      <a:pt x="172" y="633"/>
                      <a:pt x="250" y="663"/>
                      <a:pt x="331" y="663"/>
                    </a:cubicBezTo>
                    <a:cubicBezTo>
                      <a:pt x="419" y="663"/>
                      <a:pt x="503" y="629"/>
                      <a:pt x="565" y="566"/>
                    </a:cubicBezTo>
                    <a:cubicBezTo>
                      <a:pt x="629" y="502"/>
                      <a:pt x="662" y="417"/>
                      <a:pt x="662" y="332"/>
                    </a:cubicBezTo>
                    <a:cubicBezTo>
                      <a:pt x="662" y="266"/>
                      <a:pt x="643" y="201"/>
                      <a:pt x="604" y="144"/>
                    </a:cubicBezTo>
                    <a:close/>
                    <a:moveTo>
                      <a:pt x="526" y="527"/>
                    </a:moveTo>
                    <a:cubicBezTo>
                      <a:pt x="474" y="579"/>
                      <a:pt x="405" y="608"/>
                      <a:pt x="331" y="608"/>
                    </a:cubicBezTo>
                    <a:cubicBezTo>
                      <a:pt x="275" y="608"/>
                      <a:pt x="220" y="591"/>
                      <a:pt x="175" y="559"/>
                    </a:cubicBezTo>
                    <a:cubicBezTo>
                      <a:pt x="244" y="505"/>
                      <a:pt x="244" y="505"/>
                      <a:pt x="244" y="505"/>
                    </a:cubicBezTo>
                    <a:cubicBezTo>
                      <a:pt x="271" y="518"/>
                      <a:pt x="301" y="525"/>
                      <a:pt x="331" y="525"/>
                    </a:cubicBezTo>
                    <a:cubicBezTo>
                      <a:pt x="383" y="525"/>
                      <a:pt x="431" y="505"/>
                      <a:pt x="468" y="468"/>
                    </a:cubicBezTo>
                    <a:cubicBezTo>
                      <a:pt x="521" y="415"/>
                      <a:pt x="538" y="336"/>
                      <a:pt x="513" y="267"/>
                    </a:cubicBezTo>
                    <a:cubicBezTo>
                      <a:pt x="576" y="204"/>
                      <a:pt x="576" y="204"/>
                      <a:pt x="576" y="204"/>
                    </a:cubicBezTo>
                    <a:cubicBezTo>
                      <a:pt x="631" y="309"/>
                      <a:pt x="612" y="441"/>
                      <a:pt x="526" y="5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57C312-CDF1-4D5B-9B52-D8F503C498FB}"/>
              </a:ext>
            </a:extLst>
          </p:cNvPr>
          <p:cNvGrpSpPr/>
          <p:nvPr/>
        </p:nvGrpSpPr>
        <p:grpSpPr>
          <a:xfrm>
            <a:off x="4198516" y="2117451"/>
            <a:ext cx="5668466" cy="4282588"/>
            <a:chOff x="3400617" y="1116575"/>
            <a:chExt cx="5855760" cy="43957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C3279E-B27F-4AA8-9D0F-FE175A5A6693}"/>
                </a:ext>
              </a:extLst>
            </p:cNvPr>
            <p:cNvSpPr/>
            <p:nvPr/>
          </p:nvSpPr>
          <p:spPr>
            <a:xfrm>
              <a:off x="7317420" y="111657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EC5AFF-9EE2-4D48-A1F0-41069B1A95D3}"/>
                </a:ext>
              </a:extLst>
            </p:cNvPr>
            <p:cNvSpPr/>
            <p:nvPr/>
          </p:nvSpPr>
          <p:spPr>
            <a:xfrm>
              <a:off x="8563271" y="4819171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C8177D-FE62-4588-A690-CEFDF93BE5AF}"/>
                </a:ext>
              </a:extLst>
            </p:cNvPr>
            <p:cNvSpPr/>
            <p:nvPr/>
          </p:nvSpPr>
          <p:spPr>
            <a:xfrm>
              <a:off x="3400617" y="337172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9910-CC4C-453B-88DC-A2809DC67471}"/>
                </a:ext>
              </a:extLst>
            </p:cNvPr>
            <p:cNvSpPr/>
            <p:nvPr/>
          </p:nvSpPr>
          <p:spPr>
            <a:xfrm>
              <a:off x="3668539" y="1119288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B21869-447C-42D2-B0BF-8755F5E3DD2E}"/>
              </a:ext>
            </a:extLst>
          </p:cNvPr>
          <p:cNvSpPr txBox="1"/>
          <p:nvPr/>
        </p:nvSpPr>
        <p:spPr>
          <a:xfrm>
            <a:off x="5316219" y="3886995"/>
            <a:ext cx="2345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white"/>
                </a:solidFill>
                <a:latin typeface="Source Sans Pro"/>
              </a:rPr>
              <a:t>Thor cluster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Data Refinery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Engine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AC334-5F0D-4134-A8E5-7F44E0C1E4B9}"/>
              </a:ext>
            </a:extLst>
          </p:cNvPr>
          <p:cNvSpPr txBox="1"/>
          <p:nvPr/>
        </p:nvSpPr>
        <p:spPr>
          <a:xfrm>
            <a:off x="9749207" y="3130535"/>
            <a:ext cx="160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Profiling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D6269-A1BA-4055-985B-2B733B1362E8}"/>
              </a:ext>
            </a:extLst>
          </p:cNvPr>
          <p:cNvSpPr txBox="1"/>
          <p:nvPr/>
        </p:nvSpPr>
        <p:spPr>
          <a:xfrm>
            <a:off x="6156438" y="6046895"/>
            <a:ext cx="16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57FAE-7097-4D06-83B8-2582A8CEC18E}"/>
              </a:ext>
            </a:extLst>
          </p:cNvPr>
          <p:cNvSpPr txBox="1"/>
          <p:nvPr/>
        </p:nvSpPr>
        <p:spPr>
          <a:xfrm>
            <a:off x="1098778" y="3392145"/>
            <a:ext cx="178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Transform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CA5D0-AE9E-473B-9B47-EFC03F35376E}"/>
              </a:ext>
            </a:extLst>
          </p:cNvPr>
          <p:cNvSpPr txBox="1"/>
          <p:nvPr/>
        </p:nvSpPr>
        <p:spPr>
          <a:xfrm>
            <a:off x="6848223" y="1249214"/>
            <a:ext cx="182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Analytics</a:t>
            </a:r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6CBE39FC-7F71-4EE9-8DCA-C8AD1C710A46}"/>
              </a:ext>
            </a:extLst>
          </p:cNvPr>
          <p:cNvSpPr>
            <a:spLocks noEditPoints="1"/>
          </p:cNvSpPr>
          <p:nvPr/>
        </p:nvSpPr>
        <p:spPr bwMode="auto">
          <a:xfrm>
            <a:off x="8984764" y="3107650"/>
            <a:ext cx="558195" cy="593918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ysClr val="window" lastClr="FFFFFF"/>
          </a:solidFill>
          <a:ln w="3175"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705ACB-2363-4E50-8257-15D6E9E3E053}"/>
              </a:ext>
            </a:extLst>
          </p:cNvPr>
          <p:cNvGrpSpPr/>
          <p:nvPr/>
        </p:nvGrpSpPr>
        <p:grpSpPr>
          <a:xfrm>
            <a:off x="788610" y="5934975"/>
            <a:ext cx="3637666" cy="714657"/>
            <a:chOff x="315719" y="5383214"/>
            <a:chExt cx="3757860" cy="733533"/>
          </a:xfrm>
        </p:grpSpPr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372BFFD2-C20E-4BC7-8738-F46890B41CBC}"/>
                </a:ext>
              </a:extLst>
            </p:cNvPr>
            <p:cNvSpPr txBox="1">
              <a:spLocks/>
            </p:cNvSpPr>
            <p:nvPr/>
          </p:nvSpPr>
          <p:spPr>
            <a:xfrm>
              <a:off x="1116065" y="5387974"/>
              <a:ext cx="2957514" cy="72877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AF66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Manage data more quickly and efficiently</a:t>
              </a: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D85B69EF-C694-400F-8B4C-1130C1C92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719" y="5383214"/>
              <a:ext cx="664600" cy="645758"/>
            </a:xfrm>
            <a:custGeom>
              <a:avLst/>
              <a:gdLst>
                <a:gd name="T0" fmla="*/ 1413 w 2827"/>
                <a:gd name="T1" fmla="*/ 334 h 2775"/>
                <a:gd name="T2" fmla="*/ 192 w 2827"/>
                <a:gd name="T3" fmla="*/ 1555 h 2775"/>
                <a:gd name="T4" fmla="*/ 1413 w 2827"/>
                <a:gd name="T5" fmla="*/ 2775 h 2775"/>
                <a:gd name="T6" fmla="*/ 2634 w 2827"/>
                <a:gd name="T7" fmla="*/ 1555 h 2775"/>
                <a:gd name="T8" fmla="*/ 1413 w 2827"/>
                <a:gd name="T9" fmla="*/ 334 h 2775"/>
                <a:gd name="T10" fmla="*/ 1413 w 2827"/>
                <a:gd name="T11" fmla="*/ 2531 h 2775"/>
                <a:gd name="T12" fmla="*/ 436 w 2827"/>
                <a:gd name="T13" fmla="*/ 1555 h 2775"/>
                <a:gd name="T14" fmla="*/ 1413 w 2827"/>
                <a:gd name="T15" fmla="*/ 578 h 2775"/>
                <a:gd name="T16" fmla="*/ 2389 w 2827"/>
                <a:gd name="T17" fmla="*/ 1555 h 2775"/>
                <a:gd name="T18" fmla="*/ 1413 w 2827"/>
                <a:gd name="T19" fmla="*/ 2531 h 2775"/>
                <a:gd name="T20" fmla="*/ 2417 w 2827"/>
                <a:gd name="T21" fmla="*/ 172 h 2775"/>
                <a:gd name="T22" fmla="*/ 2190 w 2827"/>
                <a:gd name="T23" fmla="*/ 32 h 2775"/>
                <a:gd name="T24" fmla="*/ 2023 w 2827"/>
                <a:gd name="T25" fmla="*/ 94 h 2775"/>
                <a:gd name="T26" fmla="*/ 2023 w 2827"/>
                <a:gd name="T27" fmla="*/ 94 h 2775"/>
                <a:gd name="T28" fmla="*/ 2080 w 2827"/>
                <a:gd name="T29" fmla="*/ 250 h 2775"/>
                <a:gd name="T30" fmla="*/ 2274 w 2827"/>
                <a:gd name="T31" fmla="*/ 370 h 2775"/>
                <a:gd name="T32" fmla="*/ 2589 w 2827"/>
                <a:gd name="T33" fmla="*/ 681 h 2775"/>
                <a:gd name="T34" fmla="*/ 2752 w 2827"/>
                <a:gd name="T35" fmla="*/ 712 h 2775"/>
                <a:gd name="T36" fmla="*/ 2752 w 2827"/>
                <a:gd name="T37" fmla="*/ 712 h 2775"/>
                <a:gd name="T38" fmla="*/ 2785 w 2827"/>
                <a:gd name="T39" fmla="*/ 536 h 2775"/>
                <a:gd name="T40" fmla="*/ 2417 w 2827"/>
                <a:gd name="T41" fmla="*/ 172 h 2775"/>
                <a:gd name="T42" fmla="*/ 552 w 2827"/>
                <a:gd name="T43" fmla="*/ 379 h 2775"/>
                <a:gd name="T44" fmla="*/ 747 w 2827"/>
                <a:gd name="T45" fmla="*/ 259 h 2775"/>
                <a:gd name="T46" fmla="*/ 805 w 2827"/>
                <a:gd name="T47" fmla="*/ 103 h 2775"/>
                <a:gd name="T48" fmla="*/ 805 w 2827"/>
                <a:gd name="T49" fmla="*/ 103 h 2775"/>
                <a:gd name="T50" fmla="*/ 637 w 2827"/>
                <a:gd name="T51" fmla="*/ 41 h 2775"/>
                <a:gd name="T52" fmla="*/ 408 w 2827"/>
                <a:gd name="T53" fmla="*/ 181 h 2775"/>
                <a:gd name="T54" fmla="*/ 43 w 2827"/>
                <a:gd name="T55" fmla="*/ 536 h 2775"/>
                <a:gd name="T56" fmla="*/ 74 w 2827"/>
                <a:gd name="T57" fmla="*/ 712 h 2775"/>
                <a:gd name="T58" fmla="*/ 75 w 2827"/>
                <a:gd name="T59" fmla="*/ 712 h 2775"/>
                <a:gd name="T60" fmla="*/ 238 w 2827"/>
                <a:gd name="T61" fmla="*/ 683 h 2775"/>
                <a:gd name="T62" fmla="*/ 552 w 2827"/>
                <a:gd name="T63" fmla="*/ 379 h 2775"/>
                <a:gd name="T64" fmla="*/ 1290 w 2827"/>
                <a:gd name="T65" fmla="*/ 1635 h 2775"/>
                <a:gd name="T66" fmla="*/ 1046 w 2827"/>
                <a:gd name="T67" fmla="*/ 1880 h 2775"/>
                <a:gd name="T68" fmla="*/ 1046 w 2827"/>
                <a:gd name="T69" fmla="*/ 2052 h 2775"/>
                <a:gd name="T70" fmla="*/ 1047 w 2827"/>
                <a:gd name="T71" fmla="*/ 2052 h 2775"/>
                <a:gd name="T72" fmla="*/ 1219 w 2827"/>
                <a:gd name="T73" fmla="*/ 2052 h 2775"/>
                <a:gd name="T74" fmla="*/ 1499 w 2827"/>
                <a:gd name="T75" fmla="*/ 1772 h 2775"/>
                <a:gd name="T76" fmla="*/ 1535 w 2827"/>
                <a:gd name="T77" fmla="*/ 1686 h 2775"/>
                <a:gd name="T78" fmla="*/ 1535 w 2827"/>
                <a:gd name="T79" fmla="*/ 1010 h 2775"/>
                <a:gd name="T80" fmla="*/ 1413 w 2827"/>
                <a:gd name="T81" fmla="*/ 888 h 2775"/>
                <a:gd name="T82" fmla="*/ 1412 w 2827"/>
                <a:gd name="T83" fmla="*/ 888 h 2775"/>
                <a:gd name="T84" fmla="*/ 1290 w 2827"/>
                <a:gd name="T85" fmla="*/ 1010 h 2775"/>
                <a:gd name="T86" fmla="*/ 1290 w 2827"/>
                <a:gd name="T87" fmla="*/ 163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7" h="2775">
                  <a:moveTo>
                    <a:pt x="1413" y="334"/>
                  </a:moveTo>
                  <a:cubicBezTo>
                    <a:pt x="740" y="334"/>
                    <a:pt x="192" y="882"/>
                    <a:pt x="192" y="1555"/>
                  </a:cubicBezTo>
                  <a:cubicBezTo>
                    <a:pt x="192" y="2228"/>
                    <a:pt x="740" y="2775"/>
                    <a:pt x="1413" y="2775"/>
                  </a:cubicBezTo>
                  <a:cubicBezTo>
                    <a:pt x="2086" y="2775"/>
                    <a:pt x="2634" y="2228"/>
                    <a:pt x="2634" y="1555"/>
                  </a:cubicBezTo>
                  <a:cubicBezTo>
                    <a:pt x="2634" y="882"/>
                    <a:pt x="2086" y="334"/>
                    <a:pt x="1413" y="334"/>
                  </a:cubicBezTo>
                  <a:close/>
                  <a:moveTo>
                    <a:pt x="1413" y="2531"/>
                  </a:moveTo>
                  <a:cubicBezTo>
                    <a:pt x="875" y="2531"/>
                    <a:pt x="436" y="2093"/>
                    <a:pt x="436" y="1555"/>
                  </a:cubicBezTo>
                  <a:cubicBezTo>
                    <a:pt x="436" y="1016"/>
                    <a:pt x="875" y="578"/>
                    <a:pt x="1413" y="578"/>
                  </a:cubicBezTo>
                  <a:cubicBezTo>
                    <a:pt x="1951" y="578"/>
                    <a:pt x="2389" y="1016"/>
                    <a:pt x="2389" y="1555"/>
                  </a:cubicBezTo>
                  <a:cubicBezTo>
                    <a:pt x="2389" y="2093"/>
                    <a:pt x="1951" y="2531"/>
                    <a:pt x="1413" y="2531"/>
                  </a:cubicBezTo>
                  <a:close/>
                  <a:moveTo>
                    <a:pt x="2417" y="172"/>
                  </a:moveTo>
                  <a:cubicBezTo>
                    <a:pt x="2345" y="120"/>
                    <a:pt x="2269" y="73"/>
                    <a:pt x="2190" y="32"/>
                  </a:cubicBezTo>
                  <a:cubicBezTo>
                    <a:pt x="2127" y="0"/>
                    <a:pt x="2050" y="29"/>
                    <a:pt x="2023" y="94"/>
                  </a:cubicBezTo>
                  <a:cubicBezTo>
                    <a:pt x="2023" y="94"/>
                    <a:pt x="2023" y="94"/>
                    <a:pt x="2023" y="94"/>
                  </a:cubicBezTo>
                  <a:cubicBezTo>
                    <a:pt x="1998" y="153"/>
                    <a:pt x="2023" y="221"/>
                    <a:pt x="2080" y="250"/>
                  </a:cubicBezTo>
                  <a:cubicBezTo>
                    <a:pt x="2147" y="285"/>
                    <a:pt x="2212" y="325"/>
                    <a:pt x="2274" y="370"/>
                  </a:cubicBezTo>
                  <a:cubicBezTo>
                    <a:pt x="2394" y="457"/>
                    <a:pt x="2500" y="562"/>
                    <a:pt x="2589" y="681"/>
                  </a:cubicBezTo>
                  <a:cubicBezTo>
                    <a:pt x="2627" y="733"/>
                    <a:pt x="2698" y="746"/>
                    <a:pt x="2752" y="712"/>
                  </a:cubicBezTo>
                  <a:cubicBezTo>
                    <a:pt x="2752" y="712"/>
                    <a:pt x="2752" y="712"/>
                    <a:pt x="2752" y="712"/>
                  </a:cubicBezTo>
                  <a:cubicBezTo>
                    <a:pt x="2812" y="674"/>
                    <a:pt x="2827" y="593"/>
                    <a:pt x="2785" y="536"/>
                  </a:cubicBezTo>
                  <a:cubicBezTo>
                    <a:pt x="2681" y="396"/>
                    <a:pt x="2558" y="274"/>
                    <a:pt x="2417" y="172"/>
                  </a:cubicBezTo>
                  <a:close/>
                  <a:moveTo>
                    <a:pt x="552" y="379"/>
                  </a:moveTo>
                  <a:cubicBezTo>
                    <a:pt x="614" y="334"/>
                    <a:pt x="679" y="294"/>
                    <a:pt x="747" y="259"/>
                  </a:cubicBezTo>
                  <a:cubicBezTo>
                    <a:pt x="804" y="230"/>
                    <a:pt x="829" y="163"/>
                    <a:pt x="805" y="103"/>
                  </a:cubicBezTo>
                  <a:cubicBezTo>
                    <a:pt x="805" y="103"/>
                    <a:pt x="805" y="103"/>
                    <a:pt x="805" y="103"/>
                  </a:cubicBezTo>
                  <a:cubicBezTo>
                    <a:pt x="777" y="38"/>
                    <a:pt x="700" y="9"/>
                    <a:pt x="637" y="41"/>
                  </a:cubicBezTo>
                  <a:cubicBezTo>
                    <a:pt x="557" y="82"/>
                    <a:pt x="481" y="129"/>
                    <a:pt x="408" y="181"/>
                  </a:cubicBezTo>
                  <a:cubicBezTo>
                    <a:pt x="266" y="285"/>
                    <a:pt x="143" y="404"/>
                    <a:pt x="43" y="536"/>
                  </a:cubicBezTo>
                  <a:cubicBezTo>
                    <a:pt x="0" y="592"/>
                    <a:pt x="14" y="674"/>
                    <a:pt x="74" y="712"/>
                  </a:cubicBezTo>
                  <a:cubicBezTo>
                    <a:pt x="75" y="712"/>
                    <a:pt x="75" y="712"/>
                    <a:pt x="75" y="712"/>
                  </a:cubicBezTo>
                  <a:cubicBezTo>
                    <a:pt x="128" y="746"/>
                    <a:pt x="199" y="733"/>
                    <a:pt x="238" y="683"/>
                  </a:cubicBezTo>
                  <a:cubicBezTo>
                    <a:pt x="324" y="570"/>
                    <a:pt x="429" y="468"/>
                    <a:pt x="552" y="379"/>
                  </a:cubicBezTo>
                  <a:close/>
                  <a:moveTo>
                    <a:pt x="1290" y="1635"/>
                  </a:moveTo>
                  <a:cubicBezTo>
                    <a:pt x="1046" y="1880"/>
                    <a:pt x="1046" y="1880"/>
                    <a:pt x="1046" y="1880"/>
                  </a:cubicBezTo>
                  <a:cubicBezTo>
                    <a:pt x="999" y="1927"/>
                    <a:pt x="999" y="2004"/>
                    <a:pt x="1046" y="2052"/>
                  </a:cubicBezTo>
                  <a:cubicBezTo>
                    <a:pt x="1047" y="2052"/>
                    <a:pt x="1047" y="2052"/>
                    <a:pt x="1047" y="2052"/>
                  </a:cubicBezTo>
                  <a:cubicBezTo>
                    <a:pt x="1094" y="2100"/>
                    <a:pt x="1171" y="2100"/>
                    <a:pt x="1219" y="2052"/>
                  </a:cubicBezTo>
                  <a:cubicBezTo>
                    <a:pt x="1499" y="1772"/>
                    <a:pt x="1499" y="1772"/>
                    <a:pt x="1499" y="1772"/>
                  </a:cubicBezTo>
                  <a:cubicBezTo>
                    <a:pt x="1522" y="1749"/>
                    <a:pt x="1535" y="1718"/>
                    <a:pt x="1535" y="1686"/>
                  </a:cubicBezTo>
                  <a:cubicBezTo>
                    <a:pt x="1535" y="1010"/>
                    <a:pt x="1535" y="1010"/>
                    <a:pt x="1535" y="1010"/>
                  </a:cubicBezTo>
                  <a:cubicBezTo>
                    <a:pt x="1535" y="943"/>
                    <a:pt x="1480" y="888"/>
                    <a:pt x="1413" y="888"/>
                  </a:cubicBezTo>
                  <a:cubicBezTo>
                    <a:pt x="1412" y="888"/>
                    <a:pt x="1412" y="888"/>
                    <a:pt x="1412" y="888"/>
                  </a:cubicBezTo>
                  <a:cubicBezTo>
                    <a:pt x="1345" y="888"/>
                    <a:pt x="1290" y="943"/>
                    <a:pt x="1290" y="1010"/>
                  </a:cubicBezTo>
                  <a:lnTo>
                    <a:pt x="1290" y="1635"/>
                  </a:lnTo>
                  <a:close/>
                </a:path>
              </a:pathLst>
            </a:custGeom>
            <a:solidFill>
              <a:srgbClr val="00AF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0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1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104900" y="1530173"/>
            <a:ext cx="7303476" cy="4552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Data delivery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Real-time, stream processing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Query base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throughput data ingestion and processing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Interfaces: SOAP, XML, REST, 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Integrates with: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Couchbase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, MySQL, Kafka,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Different type of data storage, fuzzy logic, multi-key retrieval, key-value store and more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Scalable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B1F4-0BD9-4703-BAAF-7E55288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</a:t>
            </a:r>
          </a:p>
        </p:txBody>
      </p:sp>
    </p:spTree>
    <p:extLst>
      <p:ext uri="{BB962C8B-B14F-4D97-AF65-F5344CB8AC3E}">
        <p14:creationId xmlns:p14="http://schemas.microsoft.com/office/powerpoint/2010/main" val="7232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Housekeeping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09897" y="1695396"/>
            <a:ext cx="110642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All materials are uploaded in GitHub: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https://github.com/hpccsystems-solutions-lab/ScheduledFlights-Workshop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Some slides include additional information and are for students to study on their 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HPCC cluster used for this workshop, will be available for a week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4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 public HPCC cluster is also available for experimentation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5"/>
              </a:rPr>
              <a:t>http://play.hpccsystems.com:8010/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Contents of repo are subject to minor changes during workshop, please always use the latest copy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It’s strongly suggested to try and review/finish TODOs part after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F1B6-8124-4C39-9360-374C8EC3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 Cluster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4558F13-C967-42C8-8D73-D6CF54C9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42" y="1553782"/>
            <a:ext cx="8819638" cy="50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 Setups &amp; ECL watch</a:t>
            </a:r>
          </a:p>
        </p:txBody>
      </p:sp>
    </p:spTree>
    <p:extLst>
      <p:ext uri="{BB962C8B-B14F-4D97-AF65-F5344CB8AC3E}">
        <p14:creationId xmlns:p14="http://schemas.microsoft.com/office/powerpoint/2010/main" val="33469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058293" y="528032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ECL Watch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33B59-B0BA-5F48-91CD-3EA887756279}"/>
              </a:ext>
            </a:extLst>
          </p:cNvPr>
          <p:cNvSpPr>
            <a:spLocks noGrp="1"/>
          </p:cNvSpPr>
          <p:nvPr/>
        </p:nvSpPr>
        <p:spPr>
          <a:xfrm>
            <a:off x="1058293" y="163316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Browser-based interface that provides admin control over a cluster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Monitor cluster status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Job information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View Data Profile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Schedule and reschedule periodic tasks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Manage data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Maintain ROXIE queries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Security management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Default URL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http://hostname:8010</a:t>
            </a:r>
          </a:p>
        </p:txBody>
      </p:sp>
    </p:spTree>
    <p:extLst>
      <p:ext uri="{BB962C8B-B14F-4D97-AF65-F5344CB8AC3E}">
        <p14:creationId xmlns:p14="http://schemas.microsoft.com/office/powerpoint/2010/main" val="37235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03" y="1197623"/>
            <a:ext cx="8772117" cy="53861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6065" y="5315088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Cluster Names</a:t>
            </a:r>
          </a:p>
        </p:txBody>
      </p:sp>
      <p:cxnSp>
        <p:nvCxnSpPr>
          <p:cNvPr id="7" name="Straight Arrow Connector 6"/>
          <p:cNvCxnSpPr>
            <a:stCxn id="10" idx="1"/>
            <a:endCxn id="3" idx="6"/>
          </p:cNvCxnSpPr>
          <p:nvPr/>
        </p:nvCxnSpPr>
        <p:spPr>
          <a:xfrm flipH="1">
            <a:off x="1562682" y="5484904"/>
            <a:ext cx="985865" cy="121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48547" y="4522606"/>
            <a:ext cx="3291842" cy="19245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48547" y="220574"/>
            <a:ext cx="1376600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Workunits</a:t>
            </a:r>
          </a:p>
        </p:txBody>
      </p:sp>
      <p:cxnSp>
        <p:nvCxnSpPr>
          <p:cNvPr id="20" name="Straight Arrow Connector 19"/>
          <p:cNvCxnSpPr>
            <a:stCxn id="21" idx="0"/>
            <a:endCxn id="19" idx="4"/>
          </p:cNvCxnSpPr>
          <p:nvPr/>
        </p:nvCxnSpPr>
        <p:spPr>
          <a:xfrm flipH="1" flipV="1">
            <a:off x="3236847" y="962843"/>
            <a:ext cx="1083896" cy="3637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089965" y="1326564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81081" y="121734"/>
            <a:ext cx="919078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Files</a:t>
            </a:r>
          </a:p>
        </p:txBody>
      </p:sp>
      <p:cxnSp>
        <p:nvCxnSpPr>
          <p:cNvPr id="40" name="Straight Arrow Connector 39"/>
          <p:cNvCxnSpPr>
            <a:stCxn id="41" idx="0"/>
            <a:endCxn id="39" idx="4"/>
          </p:cNvCxnSpPr>
          <p:nvPr/>
        </p:nvCxnSpPr>
        <p:spPr>
          <a:xfrm flipH="1" flipV="1">
            <a:off x="4640620" y="864003"/>
            <a:ext cx="228762" cy="4505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38604" y="1314530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248525" y="121734"/>
            <a:ext cx="1173540" cy="72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Published Queries</a:t>
            </a:r>
          </a:p>
        </p:txBody>
      </p:sp>
      <p:cxnSp>
        <p:nvCxnSpPr>
          <p:cNvPr id="50" name="Straight Arrow Connector 49"/>
          <p:cNvCxnSpPr>
            <a:cxnSpLocks/>
            <a:stCxn id="51" idx="0"/>
            <a:endCxn id="49" idx="4"/>
          </p:cNvCxnSpPr>
          <p:nvPr/>
        </p:nvCxnSpPr>
        <p:spPr>
          <a:xfrm flipV="1">
            <a:off x="5414312" y="842094"/>
            <a:ext cx="420983" cy="4766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183534" y="1318748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602388" y="220573"/>
            <a:ext cx="1571897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Cluster Information</a:t>
            </a:r>
          </a:p>
        </p:txBody>
      </p:sp>
      <p:cxnSp>
        <p:nvCxnSpPr>
          <p:cNvPr id="56" name="Straight Arrow Connector 55"/>
          <p:cNvCxnSpPr>
            <a:stCxn id="57" idx="0"/>
            <a:endCxn id="55" idx="4"/>
          </p:cNvCxnSpPr>
          <p:nvPr/>
        </p:nvCxnSpPr>
        <p:spPr>
          <a:xfrm flipV="1">
            <a:off x="5962299" y="962842"/>
            <a:ext cx="1426038" cy="347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5731521" y="1310169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5269" y="3237576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Data Usage</a:t>
            </a:r>
          </a:p>
        </p:txBody>
      </p:sp>
      <p:cxnSp>
        <p:nvCxnSpPr>
          <p:cNvPr id="61" name="Straight Arrow Connector 60"/>
          <p:cNvCxnSpPr>
            <a:stCxn id="62" idx="1"/>
            <a:endCxn id="60" idx="6"/>
          </p:cNvCxnSpPr>
          <p:nvPr/>
        </p:nvCxnSpPr>
        <p:spPr>
          <a:xfrm flipH="1">
            <a:off x="1571886" y="3526635"/>
            <a:ext cx="2439703" cy="26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4011589" y="2981191"/>
            <a:ext cx="1236936" cy="10908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99B4-D07C-4F62-9340-56E043EB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A78-470D-48FD-98EF-7314364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673" y="1600199"/>
            <a:ext cx="8819936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two options to work on code. Simple pick your favorite. </a:t>
            </a:r>
          </a:p>
        </p:txBody>
      </p:sp>
      <p:pic>
        <p:nvPicPr>
          <p:cNvPr id="1026" name="Picture 2" descr="Remote development on Apocrita with Visual Studio Code | QMUL ITS Research  Blog">
            <a:extLst>
              <a:ext uri="{FF2B5EF4-FFF2-40B4-BE49-F238E27FC236}">
                <a16:creationId xmlns:a16="http://schemas.microsoft.com/office/drawing/2014/main" id="{3CC827A5-E3C4-4287-A97C-9F7BDCE8A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8"/>
          <a:stretch/>
        </p:blipFill>
        <p:spPr bwMode="auto">
          <a:xfrm>
            <a:off x="7501169" y="3240032"/>
            <a:ext cx="3028950" cy="1096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C981-AC70-44D4-960B-04DA7BBB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3" y="3429000"/>
            <a:ext cx="3801134" cy="7289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DB6DB-EFE7-425B-9637-9489DD7CFBDA}"/>
              </a:ext>
            </a:extLst>
          </p:cNvPr>
          <p:cNvSpPr/>
          <p:nvPr/>
        </p:nvSpPr>
        <p:spPr>
          <a:xfrm>
            <a:off x="5519602" y="3326848"/>
            <a:ext cx="1151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C199-9B63-4EA5-8EBE-9AB94B60F181}"/>
              </a:ext>
            </a:extLst>
          </p:cNvPr>
          <p:cNvSpPr txBox="1"/>
          <p:nvPr/>
        </p:nvSpPr>
        <p:spPr>
          <a:xfrm>
            <a:off x="2147299" y="4598042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ECL CloudIDE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DCDB8-C16F-4A20-88A0-71BD35A61D43}"/>
              </a:ext>
            </a:extLst>
          </p:cNvPr>
          <p:cNvSpPr txBox="1"/>
          <p:nvPr/>
        </p:nvSpPr>
        <p:spPr>
          <a:xfrm>
            <a:off x="7995727" y="4700598"/>
            <a:ext cx="218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3633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04900" y="1537454"/>
            <a:ext cx="908107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CloudIDE is our cloud-based IDE which developers can simply login and start coding.</a:t>
            </a:r>
          </a:p>
          <a:p>
            <a:r>
              <a:rPr lang="en-US" dirty="0">
                <a:hlinkClick r:id="rId2"/>
              </a:rPr>
              <a:t>ECL Cloud IDE (hpccsystems.com)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Enter required information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Username: </a:t>
            </a:r>
            <a:r>
              <a:rPr lang="en-US" dirty="0" err="1">
                <a:solidFill>
                  <a:schemeClr val="tx2"/>
                </a:solidFill>
                <a:highlight>
                  <a:srgbClr val="00FFFF"/>
                </a:highlight>
              </a:rPr>
              <a:t>FirstName_LastNameInitial</a:t>
            </a:r>
            <a:endParaRPr lang="en-US" dirty="0">
              <a:solidFill>
                <a:schemeClr val="tx2"/>
              </a:solidFill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Create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confirmation email is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Confirm the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64F8-8A44-42C8-A01A-51F9EE75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14" y="2614671"/>
            <a:ext cx="3596462" cy="2530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1"/>
            <a:ext cx="10825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Once logged in please click on the following: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chemeClr val="tx2"/>
                </a:solidFill>
                <a:hlinkClick r:id="rId2"/>
              </a:rPr>
              <a:t>https://ide.hpccsystems.com/workspaces/share/8ccac7cb-2af6-47f9-ba12-1066e41aedf8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BC46AA-879D-4CB4-935D-2774164C198D}"/>
              </a:ext>
            </a:extLst>
          </p:cNvPr>
          <p:cNvGrpSpPr/>
          <p:nvPr/>
        </p:nvGrpSpPr>
        <p:grpSpPr>
          <a:xfrm>
            <a:off x="2628900" y="2334986"/>
            <a:ext cx="5864318" cy="4065814"/>
            <a:chOff x="2287995" y="2048303"/>
            <a:chExt cx="6205223" cy="4352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4B4CA6-C382-487E-8EF0-DB0830D4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1989" y="2048303"/>
              <a:ext cx="5271229" cy="43524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EE7103-40B9-4824-855C-F294BD609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7995" y="2251665"/>
              <a:ext cx="1867988" cy="1371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0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8CC-C1C3-4EEE-B886-E9111C72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– HPCC Systems Client Tools &amp; VS Code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4F50-ADF1-45C9-9BC1-2A09C4D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Installation Cheat Sheet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github.com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hpccsystems</a:t>
            </a:r>
            <a:r>
              <a:rPr lang="en-US" sz="1400" dirty="0">
                <a:hlinkClick r:id="rId3"/>
              </a:rPr>
              <a:t>-solutions-lab/</a:t>
            </a:r>
            <a:r>
              <a:rPr lang="en-US" sz="1400" dirty="0" err="1">
                <a:hlinkClick r:id="rId3"/>
              </a:rPr>
              <a:t>ScheduledFlights</a:t>
            </a:r>
            <a:r>
              <a:rPr lang="en-US" sz="1400" dirty="0">
                <a:hlinkClick r:id="rId3"/>
              </a:rPr>
              <a:t>-Workshop/blob/main/</a:t>
            </a:r>
            <a:r>
              <a:rPr lang="en-US" sz="1400" dirty="0" err="1">
                <a:hlinkClick r:id="rId3"/>
              </a:rPr>
              <a:t>vscode_hpcc_install.pdf</a:t>
            </a:r>
            <a:endParaRPr lang="en-US" sz="1400" dirty="0"/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Cheat Sheet’s cheat sheet: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first three steps are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Blue icons are web links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hpccsystems.com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download#HPCC-Platform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code.visualstudio.com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A7F8A-2FE6-F142-A8D4-1B07C07F8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966" y="4080243"/>
            <a:ext cx="2286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E97F-8C5B-DB4D-9FE5-4F445AFE6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35" y="2815411"/>
            <a:ext cx="2342638" cy="2986863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13272" y="1567216"/>
            <a:ext cx="10449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Clone the repo in your local machine: </a:t>
            </a:r>
          </a:p>
          <a:p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>
                <a:solidFill>
                  <a:srgbClr val="C00000"/>
                </a:solidFill>
              </a:rPr>
              <a:t>git clone https://github.com/hpccsystems-solutions-lab/ScheduledFlights-Workshop.git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File -&gt; Open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“workshop” subdirectory within the cloned repo and select/open 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C61A6-9733-49BD-8734-21F7068467EB}"/>
              </a:ext>
            </a:extLst>
          </p:cNvPr>
          <p:cNvGrpSpPr/>
          <p:nvPr/>
        </p:nvGrpSpPr>
        <p:grpSpPr>
          <a:xfrm>
            <a:off x="3429901" y="3992595"/>
            <a:ext cx="4718057" cy="2377791"/>
            <a:chOff x="1013272" y="3750877"/>
            <a:chExt cx="3966943" cy="198373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6A7F22-A993-44E4-9886-2601DA95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873" y="3750877"/>
              <a:ext cx="3288342" cy="19129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54D262-313B-4BE3-B4F8-5AE4D98C8816}"/>
                </a:ext>
              </a:extLst>
            </p:cNvPr>
            <p:cNvCxnSpPr/>
            <p:nvPr/>
          </p:nvCxnSpPr>
          <p:spPr>
            <a:xfrm flipV="1">
              <a:off x="1013272" y="5143500"/>
              <a:ext cx="1093114" cy="5911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88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57414" y="2859878"/>
            <a:ext cx="1951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Once you have source code open you should see the same files on the left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4DF84-CE68-4559-B618-10DCBB91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43" y="1633603"/>
            <a:ext cx="7986140" cy="4606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data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7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86077" y="1470847"/>
            <a:ext cx="4320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Run/Debug from left panel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gear to open </a:t>
            </a:r>
            <a:r>
              <a:rPr lang="en-US" dirty="0" err="1">
                <a:solidFill>
                  <a:schemeClr val="tx2"/>
                </a:solidFill>
              </a:rPr>
              <a:t>launch.json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Update </a:t>
            </a:r>
            <a:r>
              <a:rPr lang="en-US" dirty="0">
                <a:solidFill>
                  <a:srgbClr val="00B0F0"/>
                </a:solidFill>
              </a:rPr>
              <a:t>“user”</a:t>
            </a:r>
            <a:r>
              <a:rPr lang="en-US" dirty="0">
                <a:solidFill>
                  <a:schemeClr val="tx2"/>
                </a:solidFill>
              </a:rPr>
              <a:t>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Save and close the file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89AA0-B550-4DA9-9250-BE0484E69373}"/>
              </a:ext>
            </a:extLst>
          </p:cNvPr>
          <p:cNvGrpSpPr/>
          <p:nvPr/>
        </p:nvGrpSpPr>
        <p:grpSpPr>
          <a:xfrm>
            <a:off x="5691431" y="3055401"/>
            <a:ext cx="6304246" cy="2051739"/>
            <a:chOff x="3412524" y="2823252"/>
            <a:chExt cx="6230161" cy="18703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9DA5FB-7BD7-4825-A42A-0DA00648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2524" y="2823252"/>
              <a:ext cx="6230161" cy="1870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342C135-4EF2-4928-A705-C570E5760602}"/>
                </a:ext>
              </a:extLst>
            </p:cNvPr>
            <p:cNvSpPr/>
            <p:nvPr/>
          </p:nvSpPr>
          <p:spPr>
            <a:xfrm>
              <a:off x="3657596" y="3755571"/>
              <a:ext cx="4050853" cy="35530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3EA59B4-D1BA-4DD5-84A0-8D25B757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52" y="2858252"/>
            <a:ext cx="4206267" cy="3535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1F056-DDE9-4D1B-91B0-E4D3B08E365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5410" y="5111948"/>
            <a:ext cx="801755" cy="26949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ptagon 24">
            <a:extLst>
              <a:ext uri="{FF2B5EF4-FFF2-40B4-BE49-F238E27FC236}">
                <a16:creationId xmlns:a16="http://schemas.microsoft.com/office/drawing/2014/main" id="{CDEE87BB-C271-41C8-AD45-D69FAE750A51}"/>
              </a:ext>
            </a:extLst>
          </p:cNvPr>
          <p:cNvSpPr/>
          <p:nvPr/>
        </p:nvSpPr>
        <p:spPr>
          <a:xfrm>
            <a:off x="323707" y="4746186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F73654-8B3E-4B19-AD9F-F6D5C20ED34B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669971" y="2484101"/>
            <a:ext cx="1144326" cy="506409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ptagon 27">
            <a:extLst>
              <a:ext uri="{FF2B5EF4-FFF2-40B4-BE49-F238E27FC236}">
                <a16:creationId xmlns:a16="http://schemas.microsoft.com/office/drawing/2014/main" id="{31A7CEE2-2D74-4765-91A6-9A1FCBA14592}"/>
              </a:ext>
            </a:extLst>
          </p:cNvPr>
          <p:cNvSpPr/>
          <p:nvPr/>
        </p:nvSpPr>
        <p:spPr>
          <a:xfrm>
            <a:off x="5706110" y="2118339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ACC7F4-2B5E-4675-862B-24F98D1D57EC}"/>
              </a:ext>
            </a:extLst>
          </p:cNvPr>
          <p:cNvCxnSpPr>
            <a:cxnSpLocks/>
          </p:cNvCxnSpPr>
          <p:nvPr/>
        </p:nvCxnSpPr>
        <p:spPr>
          <a:xfrm flipH="1" flipV="1">
            <a:off x="7620323" y="4466030"/>
            <a:ext cx="194945" cy="134304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eptagon 33">
            <a:extLst>
              <a:ext uri="{FF2B5EF4-FFF2-40B4-BE49-F238E27FC236}">
                <a16:creationId xmlns:a16="http://schemas.microsoft.com/office/drawing/2014/main" id="{EFD80F08-79F6-4982-A4E2-26F68B736D5B}"/>
              </a:ext>
            </a:extLst>
          </p:cNvPr>
          <p:cNvSpPr/>
          <p:nvPr/>
        </p:nvSpPr>
        <p:spPr>
          <a:xfrm>
            <a:off x="7620323" y="5626194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42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F154C0-6F42-4B31-9D67-2D1C920C2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9" b="12164"/>
          <a:stretch/>
        </p:blipFill>
        <p:spPr>
          <a:xfrm>
            <a:off x="661890" y="4023323"/>
            <a:ext cx="6372381" cy="2280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Test Connection Cloud IDE &amp;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20134" y="1484428"/>
            <a:ext cx="7113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Please run </a:t>
            </a:r>
            <a:r>
              <a:rPr lang="en-US" dirty="0" err="1">
                <a:solidFill>
                  <a:schemeClr val="tx2"/>
                </a:solidFill>
                <a:highlight>
                  <a:srgbClr val="FFFF00"/>
                </a:highlight>
              </a:rPr>
              <a:t>TestConnection.ecl</a:t>
            </a:r>
            <a:r>
              <a:rPr lang="en-US" dirty="0">
                <a:solidFill>
                  <a:schemeClr val="tx2"/>
                </a:solidFill>
              </a:rPr>
              <a:t> to make sure everything is working.</a:t>
            </a:r>
          </a:p>
          <a:p>
            <a:r>
              <a:rPr lang="en-US" dirty="0">
                <a:solidFill>
                  <a:schemeClr val="tx2"/>
                </a:solidFill>
              </a:rPr>
              <a:t>Results can be viewed in both platform (VS Code and CloudIDE)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74C3-F756-41CE-BD2D-1E4F47E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18" y="4393569"/>
            <a:ext cx="3923012" cy="147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CD6A8-1350-496F-A891-4BB0A4ACB7EB}"/>
              </a:ext>
            </a:extLst>
          </p:cNvPr>
          <p:cNvSpPr txBox="1"/>
          <p:nvPr/>
        </p:nvSpPr>
        <p:spPr>
          <a:xfrm>
            <a:off x="7208456" y="3281271"/>
            <a:ext cx="4215136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VS Code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F5 or Run/Start debugging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2CF58-A999-4E9C-9B54-29F098CE5F36}"/>
              </a:ext>
            </a:extLst>
          </p:cNvPr>
          <p:cNvSpPr txBox="1"/>
          <p:nvPr/>
        </p:nvSpPr>
        <p:spPr>
          <a:xfrm>
            <a:off x="2450919" y="2990610"/>
            <a:ext cx="2300230" cy="9233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Cloud IDE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TARGET has a value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Click RUN</a:t>
            </a:r>
          </a:p>
        </p:txBody>
      </p:sp>
    </p:spTree>
    <p:extLst>
      <p:ext uri="{BB962C8B-B14F-4D97-AF65-F5344CB8AC3E}">
        <p14:creationId xmlns:p14="http://schemas.microsoft.com/office/powerpoint/2010/main" val="3087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20" y="2033193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010371" y="2033193"/>
            <a:ext cx="9159814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Let’s look around ECL Watch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Can you find the (</a:t>
            </a:r>
            <a:r>
              <a:rPr lang="en-US" dirty="0" err="1">
                <a:solidFill>
                  <a:schemeClr val="tx2"/>
                </a:solidFill>
              </a:rPr>
              <a:t>WorkUnitID</a:t>
            </a:r>
            <a:r>
              <a:rPr lang="en-US" dirty="0">
                <a:solidFill>
                  <a:schemeClr val="tx2"/>
                </a:solidFill>
              </a:rPr>
              <a:t>) WUID you just ran? </a:t>
            </a:r>
            <a:r>
              <a:rPr lang="en-US" sz="1800" dirty="0" err="1">
                <a:solidFill>
                  <a:schemeClr val="tx2"/>
                </a:solidFill>
              </a:rPr>
              <a:t>TestConnection.ecl</a:t>
            </a:r>
            <a:r>
              <a:rPr lang="en-US" sz="1800" dirty="0">
                <a:solidFill>
                  <a:schemeClr val="tx2"/>
                </a:solidFill>
              </a:rPr>
              <a:t>?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hlinkClick r:id="rId3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Aviation Industry</a:t>
            </a:r>
          </a:p>
        </p:txBody>
      </p:sp>
    </p:spTree>
    <p:extLst>
      <p:ext uri="{BB962C8B-B14F-4D97-AF65-F5344CB8AC3E}">
        <p14:creationId xmlns:p14="http://schemas.microsoft.com/office/powerpoint/2010/main" val="31726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Industry: What used to 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86" y="2121016"/>
            <a:ext cx="10840914" cy="392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 Worldwide Annually</a:t>
            </a:r>
          </a:p>
          <a:p>
            <a:r>
              <a:rPr lang="en-US" sz="1600" dirty="0"/>
              <a:t>Over $800 billion in revenue </a:t>
            </a:r>
          </a:p>
          <a:p>
            <a:r>
              <a:rPr lang="en-US" sz="1600" dirty="0"/>
              <a:t>Over 4 billion passengers </a:t>
            </a:r>
          </a:p>
          <a:p>
            <a:r>
              <a:rPr lang="en-US" sz="1600" dirty="0"/>
              <a:t>Over 40,000 airports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 (FAA, Federal Aviation Administration) Annually</a:t>
            </a:r>
          </a:p>
          <a:p>
            <a:r>
              <a:rPr lang="en-US" sz="1600" dirty="0"/>
              <a:t>Over $200 billion in revenue</a:t>
            </a:r>
          </a:p>
          <a:p>
            <a:r>
              <a:rPr lang="en-US" sz="1600" dirty="0"/>
              <a:t>Over 16 million flights</a:t>
            </a:r>
          </a:p>
          <a:p>
            <a:r>
              <a:rPr lang="en-US" sz="1600" dirty="0"/>
              <a:t>Over 1 billion passengers 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68" y="2323097"/>
            <a:ext cx="3740451" cy="1066074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>
            <a:off x="7903029" y="1658983"/>
            <a:ext cx="1785055" cy="46203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73" y="3781827"/>
            <a:ext cx="2827620" cy="124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18" y="5430326"/>
            <a:ext cx="3464742" cy="12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707" y="1511792"/>
            <a:ext cx="5130208" cy="4632252"/>
          </a:xfrm>
        </p:spPr>
        <p:txBody>
          <a:bodyPr>
            <a:normAutofit/>
          </a:bodyPr>
          <a:lstStyle/>
          <a:p>
            <a:r>
              <a:rPr lang="en-US" sz="1800" dirty="0"/>
              <a:t>Cirium a sister company to LexisNexis Risk and both under RELX. </a:t>
            </a:r>
          </a:p>
          <a:p>
            <a:r>
              <a:rPr lang="en-US" sz="1800" dirty="0"/>
              <a:t>Collecting data from trusted industry relationships with IATA, ARC, airlines, airports, GDSs, the FAA, OEMs, banks, lessors...it equates to over 2000 sources.</a:t>
            </a:r>
          </a:p>
          <a:p>
            <a:r>
              <a:rPr lang="en-US" sz="1800" dirty="0"/>
              <a:t>We have data sets that can be delivered in real time, refreshed weekly or extracted from our extensive historical records, including the most comprehensive archive of fleet data sources.</a:t>
            </a:r>
          </a:p>
          <a:p>
            <a:r>
              <a:rPr lang="en-US" sz="1800" dirty="0"/>
              <a:t>Employing sophisticated tools and statistics to corroborate information, throw out outliers and fill in gaps.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499" y="1511792"/>
            <a:ext cx="3339029" cy="1401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7770737" y="534620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https://www.cirium.com/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80" y="3248253"/>
            <a:ext cx="5837705" cy="1479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00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Data – Scheduled Flight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81925F-8E89-194B-A59A-885003DA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131" y="1708401"/>
            <a:ext cx="5859714" cy="48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GSEC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Meaning: “Global Sectorized”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Each record represents one, possibly repeating, </a:t>
            </a:r>
            <a:r>
              <a:rPr lang="en-US" u="sng" dirty="0">
                <a:solidFill>
                  <a:schemeClr val="tx2"/>
                </a:solidFill>
              </a:rPr>
              <a:t>scheduled</a:t>
            </a:r>
            <a:r>
              <a:rPr lang="en-US" dirty="0">
                <a:solidFill>
                  <a:schemeClr val="tx2"/>
                </a:solidFill>
              </a:rPr>
              <a:t> flight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4.88M rows of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~4.5GB in size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Originally in CSV format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1127" y="1708401"/>
            <a:ext cx="645996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</a:rPr>
              <a:t>General contents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Plane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Carrier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Seating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Meal options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 number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 and destination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Departure/arrival times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Connection info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 date range for schedule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Operating days of week</a:t>
            </a:r>
          </a:p>
        </p:txBody>
      </p:sp>
    </p:spTree>
    <p:extLst>
      <p:ext uri="{BB962C8B-B14F-4D97-AF65-F5344CB8AC3E}">
        <p14:creationId xmlns:p14="http://schemas.microsoft.com/office/powerpoint/2010/main" val="17450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ECL Basics</a:t>
            </a:r>
          </a:p>
        </p:txBody>
      </p:sp>
    </p:spTree>
    <p:extLst>
      <p:ext uri="{BB962C8B-B14F-4D97-AF65-F5344CB8AC3E}">
        <p14:creationId xmlns:p14="http://schemas.microsoft.com/office/powerpoint/2010/main" val="159218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82" y="157215"/>
            <a:ext cx="11049000" cy="1001559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582" y="1493196"/>
            <a:ext cx="6402868" cy="48423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ECL is a language design to query/manipulate massive data and is used for ETL (Extract, Transform, Load) and data visualization.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Extract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Reading data from different type of datasets.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Transform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Formatting/converting data to needed shape, so it can be used.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Load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Writing dataset to its target location.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00302" y="1482810"/>
            <a:ext cx="2949713" cy="4909751"/>
            <a:chOff x="8410832" y="574946"/>
            <a:chExt cx="3139184" cy="6122416"/>
          </a:xfrm>
        </p:grpSpPr>
        <p:grpSp>
          <p:nvGrpSpPr>
            <p:cNvPr id="13" name="Group 12"/>
            <p:cNvGrpSpPr/>
            <p:nvPr/>
          </p:nvGrpSpPr>
          <p:grpSpPr>
            <a:xfrm>
              <a:off x="8410832" y="574946"/>
              <a:ext cx="2948954" cy="986744"/>
              <a:chOff x="8262715" y="1604565"/>
              <a:chExt cx="3484605" cy="13510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262715" y="1604565"/>
                <a:ext cx="3484605" cy="1351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5" name="Flowchart: Magnetic Disk 4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1" name="Flowchart: Magnetic Disk 10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486712" y="1612545"/>
                <a:ext cx="1151450" cy="63056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Source</a:t>
                </a:r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9595933" y="1782270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9595933" y="3348082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9595933" y="4913894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9467463" y="2472004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9467463" y="4037816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8415" y="1851527"/>
              <a:ext cx="992668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Extract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10542" y="3400908"/>
              <a:ext cx="1239474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49160" y="4846784"/>
              <a:ext cx="910626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Load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491841" y="5603628"/>
              <a:ext cx="3058175" cy="1093734"/>
              <a:chOff x="8275036" y="1602785"/>
              <a:chExt cx="3484605" cy="135100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275036" y="1602785"/>
                <a:ext cx="3484605" cy="13510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8" name="Flowchart: Magnetic Disk 27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9" name="Flowchart: Magnetic Disk 28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363014" y="1741082"/>
                <a:ext cx="1374551" cy="3990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Destination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28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97" y="634313"/>
            <a:ext cx="3539181" cy="50399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85" y="1503972"/>
            <a:ext cx="11271026" cy="4519888"/>
          </a:xfrm>
        </p:spPr>
        <p:txBody>
          <a:bodyPr>
            <a:normAutofit/>
          </a:bodyPr>
          <a:lstStyle/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C++ compiler</a:t>
            </a:r>
          </a:p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/>
              <a:t>Declarative Lang: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You say want you want to be done, not how to do it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Not</a:t>
            </a:r>
            <a:r>
              <a:rPr lang="en-US" dirty="0"/>
              <a:t> case-sensitive      </a:t>
            </a:r>
            <a:r>
              <a:rPr lang="en-US" sz="1600" dirty="0">
                <a:solidFill>
                  <a:srgbClr val="00B050"/>
                </a:solidFill>
              </a:rPr>
              <a:t>// Using upper case for keywords are recommended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White space is ignored  </a:t>
            </a:r>
            <a:r>
              <a:rPr lang="en-US" sz="1600" dirty="0">
                <a:solidFill>
                  <a:srgbClr val="00B050"/>
                </a:solidFill>
              </a:rPr>
              <a:t>// Using white space and line break are recommended for clean code and readability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Formatting is recommended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// This is a single line comment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olidFill>
                  <a:srgbClr val="00B050"/>
                </a:solidFill>
              </a:rPr>
              <a:t>/*  A  block comment  */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solidFill>
                  <a:srgbClr val="FFC000"/>
                </a:solidFill>
              </a:rPr>
              <a:t>Object.Property</a:t>
            </a:r>
            <a:r>
              <a:rPr lang="en-US" dirty="0"/>
              <a:t> syntax  is used to qualify definition scope and disambiguate field references within datasets: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ModuleName.Definition</a:t>
            </a:r>
            <a:r>
              <a:rPr lang="en-US" sz="1600" dirty="0">
                <a:solidFill>
                  <a:srgbClr val="FFC00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// Reference a definition from another module/folder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Dataset.Field</a:t>
            </a:r>
            <a:r>
              <a:rPr lang="en-US" sz="1600" dirty="0"/>
              <a:t>           </a:t>
            </a:r>
            <a:r>
              <a:rPr lang="en-US" sz="1600" dirty="0">
                <a:solidFill>
                  <a:srgbClr val="00B050"/>
                </a:solidFill>
              </a:rPr>
              <a:t>// Reference a field in a dataset or record set</a:t>
            </a:r>
          </a:p>
        </p:txBody>
      </p:sp>
    </p:spTree>
    <p:extLst>
      <p:ext uri="{BB962C8B-B14F-4D97-AF65-F5344CB8AC3E}">
        <p14:creationId xmlns:p14="http://schemas.microsoft.com/office/powerpoint/2010/main" val="23454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5842000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Big data is complex and massive volume of data sets that need to be </a:t>
            </a:r>
            <a:r>
              <a:rPr lang="en-US" sz="1800" dirty="0">
                <a:solidFill>
                  <a:schemeClr val="tx2"/>
                </a:solidFill>
              </a:rPr>
              <a:t>processed</a:t>
            </a:r>
            <a:r>
              <a:rPr lang="en-US" dirty="0">
                <a:solidFill>
                  <a:schemeClr val="tx2"/>
                </a:solidFill>
              </a:rPr>
              <a:t> and analyzed to uncover valuable information.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According to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Gartner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/>
                </a:solidFill>
              </a:rPr>
              <a:t>“Big data” is high-volume, velocity, and variety information assets that demand cost-effective, innovative forms of information processing for enhanced insight and decision making.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2" y="2088918"/>
            <a:ext cx="3543795" cy="331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625" y="461318"/>
            <a:ext cx="3745127" cy="66051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Cont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474" y="1641190"/>
            <a:ext cx="11797048" cy="451988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Definition assignment is  :=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Semicolon terminator:  </a:t>
            </a:r>
            <a:r>
              <a:rPr lang="en-US" dirty="0" err="1">
                <a:solidFill>
                  <a:srgbClr val="00B050"/>
                </a:solidFill>
              </a:rPr>
              <a:t>num</a:t>
            </a:r>
            <a:r>
              <a:rPr lang="en-US" dirty="0">
                <a:solidFill>
                  <a:srgbClr val="00B050"/>
                </a:solidFill>
              </a:rPr>
              <a:t> := 12;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Equality test is =    </a:t>
            </a:r>
            <a:r>
              <a:rPr lang="en-US" dirty="0" err="1">
                <a:solidFill>
                  <a:srgbClr val="00B050"/>
                </a:solidFill>
              </a:rPr>
              <a:t>valOne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n-US" dirty="0" err="1">
                <a:solidFill>
                  <a:srgbClr val="00B050"/>
                </a:solidFill>
              </a:rPr>
              <a:t>valTwo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Attributes can be defined only once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Only those definitions that contribute to a result </a:t>
            </a:r>
            <a:r>
              <a:rPr lang="en-US" dirty="0"/>
              <a:t>are used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There are no loops. </a:t>
            </a:r>
            <a:r>
              <a:rPr lang="en-US" dirty="0">
                <a:solidFill>
                  <a:srgbClr val="00B050"/>
                </a:solidFill>
              </a:rPr>
              <a:t>TRANSFORM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B050"/>
                </a:solidFill>
              </a:rPr>
              <a:t>PROJECT</a:t>
            </a:r>
            <a:r>
              <a:rPr lang="en-US" dirty="0">
                <a:solidFill>
                  <a:schemeClr val="tx1"/>
                </a:solidFill>
              </a:rPr>
              <a:t> is used instead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Operator precedence is what you think it should be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7DB3-2D49-4CE5-8AC1-E74EF797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Statement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7B72-9437-402A-AAA6-057914C48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Two Statement Types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Definition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Assign an expression to an attribute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Actually do something that affects the outside world</a:t>
            </a:r>
          </a:p>
          <a:p>
            <a:pPr marL="914400" lvl="2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Plot Twist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You can define an attribute as an action</a:t>
            </a:r>
          </a:p>
        </p:txBody>
      </p:sp>
    </p:spTree>
    <p:extLst>
      <p:ext uri="{BB962C8B-B14F-4D97-AF65-F5344CB8AC3E}">
        <p14:creationId xmlns:p14="http://schemas.microsoft.com/office/powerpoint/2010/main" val="23161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67954" y="1530717"/>
            <a:ext cx="3842537" cy="1780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 display result.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04899" y="568410"/>
            <a:ext cx="4806503" cy="6047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3863291"/>
            <a:ext cx="5258534" cy="18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0" y="2964901"/>
            <a:ext cx="5268060" cy="33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3AA5A-67CD-4905-9855-87772D59D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11" y="1592936"/>
            <a:ext cx="3616801" cy="1202023"/>
          </a:xfrm>
          <a:prstGeom prst="rect">
            <a:avLst/>
          </a:prstGeom>
          <a:ln w="38100" cap="sq">
            <a:solidFill>
              <a:srgbClr val="FF993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7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1669386"/>
            <a:ext cx="9159814" cy="460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simpleCode</a:t>
            </a:r>
            <a:r>
              <a:rPr lang="en-US" dirty="0">
                <a:solidFill>
                  <a:schemeClr val="tx2"/>
                </a:solidFill>
              </a:rPr>
              <a:t>, review it and run it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review the result together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Display the following: </a:t>
            </a:r>
          </a:p>
          <a:p>
            <a:r>
              <a:rPr lang="en-US" dirty="0">
                <a:solidFill>
                  <a:schemeClr val="tx2"/>
                </a:solidFill>
              </a:rPr>
              <a:t>// My random value is : (the number) and my 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 day is Friday.</a:t>
            </a:r>
          </a:p>
          <a:p>
            <a:r>
              <a:rPr lang="en-US" dirty="0">
                <a:solidFill>
                  <a:schemeClr val="tx2"/>
                </a:solidFill>
              </a:rPr>
              <a:t>// Hint: use RANDOM() function to get a random value.</a:t>
            </a:r>
          </a:p>
          <a:p>
            <a:r>
              <a:rPr lang="en-US" dirty="0">
                <a:solidFill>
                  <a:schemeClr val="tx2"/>
                </a:solidFill>
              </a:rPr>
              <a:t>// Exp: My random value is: 32 and my 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 day is Friday.</a:t>
            </a: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A87E4-FA90-4548-BB9F-2700B1BF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81" y="4873551"/>
            <a:ext cx="1748166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008" y="560173"/>
            <a:ext cx="4124068" cy="55342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340" y="1866134"/>
            <a:ext cx="4702319" cy="19405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Other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BOOLEAN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SET OF &lt;type&gt;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RECORD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DATASET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044" y="4122627"/>
            <a:ext cx="10309217" cy="22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Numeric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INTEGER[n]: </a:t>
            </a:r>
            <a:r>
              <a:rPr lang="en-US" sz="1600" b="1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integer value. Valid values for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are: 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1, 2, 3, 4, 5, 6, 7,or 8</a:t>
            </a:r>
            <a:endParaRPr lang="en-US" sz="1600" b="1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UNSIGNED[n]:</a:t>
            </a:r>
            <a:endParaRPr lang="en-US" sz="1600" b="1" dirty="0">
              <a:solidFill>
                <a:srgbClr val="00B050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REAL[n]: </a:t>
            </a:r>
            <a:r>
              <a:rPr lang="en-US" sz="1600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standard IEEE floating point value. Valid values are 4, and 8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DECIMAL&lt;n&gt;[_y]: </a:t>
            </a:r>
            <a:r>
              <a:rPr lang="en-US" sz="1600" dirty="0">
                <a:solidFill>
                  <a:schemeClr val="tx2"/>
                </a:solidFill>
              </a:rPr>
              <a:t>A packed decimal value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total digits with </a:t>
            </a:r>
            <a:r>
              <a:rPr lang="en-US" sz="1600" i="1" dirty="0">
                <a:solidFill>
                  <a:schemeClr val="tx2"/>
                </a:solidFill>
              </a:rPr>
              <a:t>y</a:t>
            </a:r>
            <a:r>
              <a:rPr lang="en-US" sz="1600" dirty="0">
                <a:solidFill>
                  <a:schemeClr val="tx2"/>
                </a:solidFill>
              </a:rPr>
              <a:t> digits after the decimal. Example: DECIMAL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6_3</a:t>
            </a:r>
            <a:endParaRPr lang="en-US" sz="1600" b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20" y="1941871"/>
            <a:ext cx="5893750" cy="194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Character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STRING[n]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UTF8: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 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UNICODE[_locale][n]: </a:t>
            </a:r>
            <a:r>
              <a:rPr lang="en-US" sz="1600" dirty="0">
                <a:solidFill>
                  <a:schemeClr val="tx2"/>
                </a:solidFill>
              </a:rPr>
              <a:t>A UTF-16 encoded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characters</a:t>
            </a:r>
            <a:endParaRPr lang="en-US" sz="1600" b="1" dirty="0">
              <a:solidFill>
                <a:schemeClr val="tx2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05ED-063B-410A-BD9A-BC267A98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480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4351" y="1642246"/>
            <a:ext cx="93417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structure is about data management, storage format, retrieving and processing it.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collection of data types which are stored and organized for further usage.</a:t>
            </a:r>
          </a:p>
          <a:p>
            <a:pPr marL="285750" indent="-285750">
              <a:buFontTx/>
              <a:buChar char="-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Benefits</a:t>
            </a:r>
          </a:p>
          <a:p>
            <a:pPr>
              <a:defRPr/>
            </a:pP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Increased efficiency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modification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access to data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36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778" y="2325009"/>
            <a:ext cx="6096000" cy="33650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Linear representation of file’s record structure.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layout of fields.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fields types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</a:t>
            </a:r>
            <a:r>
              <a:rPr lang="en-US" u="sng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order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of fields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can include child record.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dataset within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32" name="Picture 8" descr="3d Man Writing Images, Stock Photos &amp; Vectors | Shutterstock">
            <a:extLst>
              <a:ext uri="{FF2B5EF4-FFF2-40B4-BE49-F238E27FC236}">
                <a16:creationId xmlns:a16="http://schemas.microsoft.com/office/drawing/2014/main" id="{83812660-8DE5-4B4E-B36B-D6A80969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-609" r="-492" b="7084"/>
          <a:stretch/>
        </p:blipFill>
        <p:spPr bwMode="auto">
          <a:xfrm>
            <a:off x="7290262" y="2325009"/>
            <a:ext cx="3570836" cy="26983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4598" y="1647326"/>
            <a:ext cx="631032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Standalone Record Structure: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attrLayout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The name by which the record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RECORD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</a:rPr>
              <a:t>data_type</a:t>
            </a:r>
            <a:r>
              <a:rPr lang="en-US" sz="1600" dirty="0">
                <a:solidFill>
                  <a:srgbClr val="00B0F0"/>
                </a:solidFill>
              </a:rPr>
              <a:t>    </a:t>
            </a:r>
            <a:r>
              <a:rPr lang="en-US" sz="1600" dirty="0">
                <a:solidFill>
                  <a:schemeClr val="tx2"/>
                </a:solidFill>
              </a:rPr>
              <a:t>Data type of the field (string, integer, Boolean, …)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fieldname</a:t>
            </a:r>
            <a:r>
              <a:rPr lang="en-US" sz="1600" dirty="0">
                <a:solidFill>
                  <a:schemeClr val="tx2"/>
                </a:solidFill>
              </a:rPr>
              <a:t>    The name by which the field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Required. Indicates the end of record layout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51" y="4171358"/>
            <a:ext cx="2695951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60" y="2294965"/>
            <a:ext cx="3019370" cy="1704114"/>
          </a:xfrm>
          <a:prstGeom prst="rect">
            <a:avLst/>
          </a:prstGeom>
          <a:solidFill>
            <a:srgbClr val="0070C0"/>
          </a:solidFill>
          <a:ln w="889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78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Inline DATASET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691" y="19778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Creates a temporary dataset in memory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Dataset is only available at run time, unless it’s saved in a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 is written manually 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Will result in a logical/Thor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attr_name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  Dataset name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DATASET </a:t>
            </a:r>
            <a:r>
              <a:rPr lang="en-US" sz="1600" dirty="0">
                <a:solidFill>
                  <a:schemeClr val="tx2"/>
                </a:solidFill>
              </a:rPr>
              <a:t>   Required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attr_layout</a:t>
            </a:r>
            <a:r>
              <a:rPr lang="en-US" sz="1600" dirty="0">
                <a:solidFill>
                  <a:schemeClr val="tx2"/>
                </a:solidFill>
              </a:rPr>
              <a:t>  Record structure the dataset is using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2" y="1839197"/>
            <a:ext cx="4559174" cy="3412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10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Data’s “Three V”s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Velocity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Speed at which data is created in </a:t>
            </a:r>
            <a:r>
              <a:rPr lang="en-US" sz="1800" u="sng" dirty="0">
                <a:solidFill>
                  <a:schemeClr val="tx2"/>
                </a:solidFill>
              </a:rPr>
              <a:t>real-time</a:t>
            </a:r>
            <a:r>
              <a:rPr lang="en-US" sz="1800" dirty="0">
                <a:solidFill>
                  <a:schemeClr val="tx2"/>
                </a:solidFill>
              </a:rPr>
              <a:t>. How fast data can be processed.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Variety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come from many different sources, from tables and databases to pictures, emails, audios, and much more.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Volume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How big is the dataset?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82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- 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0165" y="1457391"/>
            <a:ext cx="6096000" cy="19800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50637-7576-4811-B516-597D96F5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17" y="1600821"/>
            <a:ext cx="878327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File Types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9223" y="2063714"/>
            <a:ext cx="7709648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FLAT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Native file type for Thor; also used for fixed-length raw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CSV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 Any kind of delimited data, including CSV-encoded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JSON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Data stored as a series of JSON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XML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stored as a series of XML documents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PIPE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obtained dynamically via process calls</a:t>
            </a:r>
            <a:endParaRPr lang="en-US" b="0" i="0" dirty="0">
              <a:solidFill>
                <a:srgbClr val="2932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33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8072" y="1538327"/>
            <a:ext cx="1100660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Is a container that allows you to group related definitions. The </a:t>
            </a:r>
            <a:r>
              <a:rPr lang="en-US" i="1" dirty="0">
                <a:solidFill>
                  <a:schemeClr val="tx2"/>
                </a:solidFill>
              </a:rPr>
              <a:t>parameters</a:t>
            </a:r>
            <a:r>
              <a:rPr lang="en-US" dirty="0">
                <a:solidFill>
                  <a:schemeClr val="tx2"/>
                </a:solidFill>
              </a:rPr>
              <a:t> passed to the module are shared by all the related </a:t>
            </a:r>
            <a:r>
              <a:rPr lang="en-US" i="1" dirty="0">
                <a:solidFill>
                  <a:schemeClr val="tx2"/>
                </a:solidFill>
              </a:rPr>
              <a:t>members </a:t>
            </a:r>
            <a:r>
              <a:rPr lang="en-US" dirty="0">
                <a:solidFill>
                  <a:schemeClr val="tx2"/>
                </a:solidFill>
              </a:rPr>
              <a:t>definitions. 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Your file name should be </a:t>
            </a:r>
            <a:r>
              <a:rPr lang="en-US" u="sng" dirty="0">
                <a:solidFill>
                  <a:schemeClr val="tx2"/>
                </a:solidFill>
              </a:rPr>
              <a:t>exactly the same</a:t>
            </a:r>
            <a:r>
              <a:rPr lang="en-US" dirty="0">
                <a:solidFill>
                  <a:schemeClr val="tx2"/>
                </a:solidFill>
              </a:rPr>
              <a:t> as Module name.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Variable Scope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Local</a:t>
            </a:r>
            <a:r>
              <a:rPr lang="en-US" dirty="0">
                <a:solidFill>
                  <a:schemeClr val="tx2"/>
                </a:solidFill>
              </a:rPr>
              <a:t>    Definitions are visible only </a:t>
            </a:r>
            <a:r>
              <a:rPr lang="en-US" u="sng" dirty="0">
                <a:solidFill>
                  <a:schemeClr val="tx2"/>
                </a:solidFill>
              </a:rPr>
              <a:t>up to </a:t>
            </a:r>
            <a:r>
              <a:rPr lang="en-US" dirty="0">
                <a:solidFill>
                  <a:schemeClr val="tx2"/>
                </a:solidFill>
              </a:rPr>
              <a:t>an EXPORT or SHARED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SHARED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through</a:t>
            </a:r>
            <a:r>
              <a:rPr lang="en-US" dirty="0">
                <a:solidFill>
                  <a:schemeClr val="tx2"/>
                </a:solidFill>
              </a:rPr>
              <a:t> module.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EXPORT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within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u="sng" dirty="0">
                <a:solidFill>
                  <a:schemeClr val="tx2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of a module 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77AC0D-057A-4517-A4F7-448B0D16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3C76D-E743-45E4-A72A-32D4007F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75" y="5591646"/>
            <a:ext cx="5363323" cy="9145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183D2D-7A36-4FDA-849B-234422322923}"/>
              </a:ext>
            </a:extLst>
          </p:cNvPr>
          <p:cNvGrpSpPr/>
          <p:nvPr/>
        </p:nvGrpSpPr>
        <p:grpSpPr>
          <a:xfrm>
            <a:off x="7459038" y="5024063"/>
            <a:ext cx="2568540" cy="852755"/>
            <a:chOff x="7459038" y="5024063"/>
            <a:chExt cx="2568540" cy="85275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24C004-175F-44D6-82E8-8CC2B54CA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9038" y="5188449"/>
              <a:ext cx="267129" cy="6883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529DA5-A471-4184-9E6E-E43532235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7029" y="5025960"/>
              <a:ext cx="8562" cy="7070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287380-4165-4036-B406-DE71FCC41390}"/>
                </a:ext>
              </a:extLst>
            </p:cNvPr>
            <p:cNvCxnSpPr/>
            <p:nvPr/>
          </p:nvCxnSpPr>
          <p:spPr>
            <a:xfrm flipV="1">
              <a:off x="7726166" y="5024063"/>
              <a:ext cx="2301412" cy="1643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C4B8C-4158-8B42-92AE-131B4659EA6C}"/>
              </a:ext>
            </a:extLst>
          </p:cNvPr>
          <p:cNvSpPr/>
          <p:nvPr/>
        </p:nvSpPr>
        <p:spPr>
          <a:xfrm>
            <a:off x="1375051" y="1396452"/>
            <a:ext cx="878686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EXPORT</a:t>
            </a:r>
            <a:r>
              <a:rPr lang="en-US" sz="1600" dirty="0">
                <a:solidFill>
                  <a:schemeClr val="tx2"/>
                </a:solidFill>
              </a:rPr>
              <a:t>         Optional, indicates that this module is available outside of this file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moduleName</a:t>
            </a:r>
            <a:r>
              <a:rPr lang="en-US" sz="1600" dirty="0">
                <a:solidFill>
                  <a:schemeClr val="tx2"/>
                </a:solidFill>
              </a:rPr>
              <a:t>     The name of the function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MODULE    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param_data_type</a:t>
            </a:r>
            <a:r>
              <a:rPr lang="en-US" sz="1600" dirty="0">
                <a:solidFill>
                  <a:schemeClr val="tx2"/>
                </a:solidFill>
              </a:rPr>
              <a:t> Data type of each parameter (string, integer, Boolean,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    Required. Indicates the end of module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2E79E-B022-4407-8B9E-B6D3418D65A5}"/>
              </a:ext>
            </a:extLst>
          </p:cNvPr>
          <p:cNvSpPr/>
          <p:nvPr/>
        </p:nvSpPr>
        <p:spPr>
          <a:xfrm>
            <a:off x="7248078" y="3948559"/>
            <a:ext cx="3164006" cy="523220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SHARED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within the module</a:t>
            </a:r>
            <a:endParaRPr lang="en-US" sz="14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262-24EC-4B98-905D-A55E46137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45"/>
          <a:stretch/>
        </p:blipFill>
        <p:spPr>
          <a:xfrm>
            <a:off x="1777760" y="3613614"/>
            <a:ext cx="5133745" cy="2352464"/>
          </a:xfrm>
          <a:prstGeom prst="rect">
            <a:avLst/>
          </a:prstGeom>
          <a:ln w="38100" cap="sq">
            <a:solidFill>
              <a:srgbClr val="FF7C8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3B6B01-ECAE-477A-9A3C-E96C358D0814}"/>
              </a:ext>
            </a:extLst>
          </p:cNvPr>
          <p:cNvSpPr/>
          <p:nvPr/>
        </p:nvSpPr>
        <p:spPr>
          <a:xfrm>
            <a:off x="7248077" y="4937560"/>
            <a:ext cx="3224391" cy="738664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EXPORT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from outside of the module as well as with the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C8FD5-159D-4669-B704-B20C7861FFF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98475" y="4210169"/>
            <a:ext cx="4349603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DD961-4962-434B-9ABF-AA24C8E5839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898475" y="4641011"/>
            <a:ext cx="4349602" cy="665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87" y="3689395"/>
            <a:ext cx="3995128" cy="870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94" y="5734087"/>
            <a:ext cx="1367714" cy="8483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95" y="1391522"/>
            <a:ext cx="6384374" cy="546647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1"/>
          </p:cNvCxnSpPr>
          <p:nvPr/>
        </p:nvCxnSpPr>
        <p:spPr>
          <a:xfrm flipV="1">
            <a:off x="2936751" y="4124762"/>
            <a:ext cx="4517936" cy="11311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5435253" y="6158252"/>
            <a:ext cx="3333141" cy="1150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DB6C5F0-AE0B-49F5-8BA8-D46AC7BB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959C8-769C-0744-9A48-941259DB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8" y="1881957"/>
            <a:ext cx="7967181" cy="4113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5990B-9202-4FBA-87B8-E6ABD242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651" y="4646091"/>
            <a:ext cx="2734553" cy="1206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2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70413" y="1639033"/>
            <a:ext cx="4187388" cy="1705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the first n number of records.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77" y="3140804"/>
            <a:ext cx="3534579" cy="123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69" y="5470597"/>
            <a:ext cx="3425487" cy="850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38" y="1372333"/>
            <a:ext cx="5414768" cy="138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2" y="3828712"/>
            <a:ext cx="7418165" cy="193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7286797" y="5456846"/>
            <a:ext cx="1203775" cy="425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11403" y="3544159"/>
            <a:ext cx="2446986" cy="766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769A22-CCC4-47DA-B825-85DF687D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CHOOSEN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26194" y="2202639"/>
            <a:ext cx="9159814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start by reviewing </a:t>
            </a:r>
            <a:r>
              <a:rPr lang="en-US" dirty="0" err="1">
                <a:solidFill>
                  <a:schemeClr val="tx2"/>
                </a:solidFill>
              </a:rPr>
              <a:t>getFlights</a:t>
            </a:r>
            <a:r>
              <a:rPr lang="en-US" dirty="0">
                <a:solidFill>
                  <a:schemeClr val="tx2"/>
                </a:solidFill>
              </a:rPr>
              <a:t> module.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viewFlights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Display the first 200 rows and name it </a:t>
            </a:r>
            <a:r>
              <a:rPr lang="en-US" dirty="0" err="1">
                <a:solidFill>
                  <a:schemeClr val="tx2"/>
                </a:solidFill>
              </a:rPr>
              <a:t>DisplayFlights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568DF-7792-4549-AF04-AB10B767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523" y="4866868"/>
            <a:ext cx="1556472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55B21-C5D3-4EF5-8E50-39C811A7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32" y="5294451"/>
            <a:ext cx="1358614" cy="3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Function</a:t>
            </a:r>
          </a:p>
          <a:p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622441"/>
            <a:ext cx="7114479" cy="263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Ascending or descending sort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SORT</a:t>
            </a:r>
            <a:r>
              <a:rPr lang="en-US" sz="1800" dirty="0">
                <a:solidFill>
                  <a:schemeClr val="tx2"/>
                </a:solidFill>
              </a:rPr>
              <a:t>         Required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The dataset to perform action on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-</a:t>
            </a:r>
            <a:r>
              <a:rPr lang="en-US" sz="1800" dirty="0">
                <a:solidFill>
                  <a:schemeClr val="tx2"/>
                </a:solidFill>
              </a:rPr>
              <a:t>             To sorts </a:t>
            </a:r>
            <a:r>
              <a:rPr lang="en-US" sz="1800" dirty="0" err="1">
                <a:solidFill>
                  <a:schemeClr val="tx2"/>
                </a:solidFill>
                <a:cs typeface="Calibri" panose="020F0502020204030204" pitchFamily="34" charset="0"/>
              </a:rPr>
              <a:t>descendingly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field(s)       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Field or fields to sort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CF030-5918-4E57-A818-09AA1258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64" y="1606513"/>
            <a:ext cx="5873048" cy="57498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9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81395-29D0-4A64-82EE-6ACDB407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00" y="1501906"/>
            <a:ext cx="6392810" cy="1796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80A1C-201D-4973-BA68-47467C15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4" y="4445989"/>
            <a:ext cx="4329433" cy="80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8625C-790E-4C93-AF23-7E9F1391A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3" y="2752066"/>
            <a:ext cx="5182323" cy="175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3B407-7B2A-4957-A547-20AB5782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33" y="4850069"/>
            <a:ext cx="5106113" cy="1810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FD167-146B-4031-8B14-85B1AFE4EFFC}"/>
              </a:ext>
            </a:extLst>
          </p:cNvPr>
          <p:cNvCxnSpPr/>
          <p:nvPr/>
        </p:nvCxnSpPr>
        <p:spPr>
          <a:xfrm flipV="1">
            <a:off x="4434880" y="3628488"/>
            <a:ext cx="1809509" cy="979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AAF101-338F-4481-9EAD-A14B0E46658B}"/>
              </a:ext>
            </a:extLst>
          </p:cNvPr>
          <p:cNvCxnSpPr>
            <a:cxnSpLocks/>
          </p:cNvCxnSpPr>
          <p:nvPr/>
        </p:nvCxnSpPr>
        <p:spPr>
          <a:xfrm>
            <a:off x="4535905" y="5053263"/>
            <a:ext cx="1842418" cy="627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be processes, analyzed, stored and retrieved in a fixed (defined) format. It has both form and format.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Exp: Employee table, address book.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Unstructured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Unstructured data refers to the data that lacks any specific form or structure whatsoever. Processing data is difficult, time consuming and prone to errors.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Exp</a:t>
            </a:r>
            <a:r>
              <a:rPr lang="en-US" sz="1800" dirty="0">
                <a:solidFill>
                  <a:schemeClr val="tx2"/>
                </a:solidFill>
              </a:rPr>
              <a:t>: Email, pictures, videos, audios.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Semi-structured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Contains both Structure and Unstructured data. Exp: CSV, Json, YAML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317275"/>
            <a:ext cx="9258030" cy="2636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Choosing a smaller part of dataset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It’s recommended to filter down to the desire dataset before any processing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If filtering on STRING value, </a:t>
            </a:r>
            <a:r>
              <a:rPr lang="en-US" sz="1800" u="sng" dirty="0">
                <a:solidFill>
                  <a:schemeClr val="tx2"/>
                </a:solidFill>
                <a:cs typeface="Calibri" panose="020F0502020204030204" pitchFamily="34" charset="0"/>
              </a:rPr>
              <a:t>it is case sensitive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attr_name     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     The dataset to perform action on</a:t>
            </a: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Filtering conditions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 Field and required filtering conditions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27075-9343-4B8D-B5A6-199C65F5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77" y="1701168"/>
            <a:ext cx="4446980" cy="541700"/>
          </a:xfrm>
          <a:prstGeom prst="rect">
            <a:avLst/>
          </a:prstGeom>
          <a:ln w="38100" cap="sq">
            <a:solidFill>
              <a:srgbClr val="005C2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7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17DF11-994A-46A3-B6BD-01384F4AED61}"/>
              </a:ext>
            </a:extLst>
          </p:cNvPr>
          <p:cNvSpPr>
            <a:spLocks noGrp="1"/>
          </p:cNvSpPr>
          <p:nvPr/>
        </p:nvSpPr>
        <p:spPr>
          <a:xfrm>
            <a:off x="608325" y="1444105"/>
            <a:ext cx="8491018" cy="19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All records within </a:t>
            </a:r>
            <a:r>
              <a:rPr lang="en-US" sz="1600" i="1" dirty="0">
                <a:solidFill>
                  <a:schemeClr val="tx2"/>
                </a:solidFill>
                <a:cs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will be evaluated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If </a:t>
            </a:r>
            <a:r>
              <a:rPr lang="en-US" sz="1600" i="1" dirty="0" err="1">
                <a:solidFill>
                  <a:schemeClr val="tx2"/>
                </a:solidFill>
                <a:cs typeface="Consolas" panose="020B0609020204030204" pitchFamily="49" charset="0"/>
              </a:rPr>
              <a:t>boolean_expression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evaluates to </a:t>
            </a:r>
            <a:r>
              <a:rPr lang="en-US" sz="1600" b="1" dirty="0">
                <a:solidFill>
                  <a:srgbClr val="00B0F0"/>
                </a:solidFill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for a particular record, it will be included in the 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05227-0B3D-498D-9514-87C3E5242761}"/>
              </a:ext>
            </a:extLst>
          </p:cNvPr>
          <p:cNvSpPr/>
          <p:nvPr/>
        </p:nvSpPr>
        <p:spPr>
          <a:xfrm>
            <a:off x="1276512" y="3063263"/>
            <a:ext cx="372399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Logical Operators</a:t>
            </a:r>
          </a:p>
          <a:p>
            <a:pPr lvl="1"/>
            <a:endParaRPr lang="en-US" b="1" dirty="0">
              <a:solidFill>
                <a:srgbClr val="00B050"/>
              </a:solidFill>
              <a:cs typeface="Consolas" panose="020B0609020204030204" pitchFamily="49" charset="0"/>
            </a:endParaRPr>
          </a:p>
          <a:p>
            <a:pPr lvl="2"/>
            <a:r>
              <a:rPr lang="en-US" b="1" dirty="0">
                <a:cs typeface="Consolas" panose="020B0609020204030204" pitchFamily="49" charset="0"/>
              </a:rPr>
              <a:t>AND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OR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NOT</a:t>
            </a:r>
            <a:r>
              <a:rPr lang="en-US" dirty="0">
                <a:cs typeface="Consolas" panose="020B0609020204030204" pitchFamily="49" charset="0"/>
              </a:rPr>
              <a:t> or </a:t>
            </a:r>
            <a:r>
              <a:rPr lang="en-US" b="1" dirty="0">
                <a:cs typeface="Consolas" panose="020B0609020204030204" pitchFamily="49" charset="0"/>
              </a:rPr>
              <a:t>~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3B07B-64C0-462A-9FA7-ED30BF08D175}"/>
              </a:ext>
            </a:extLst>
          </p:cNvPr>
          <p:cNvSpPr/>
          <p:nvPr/>
        </p:nvSpPr>
        <p:spPr>
          <a:xfrm>
            <a:off x="8125218" y="2454340"/>
            <a:ext cx="3549394" cy="230832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Comparison Operators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&lt;&gt; </a:t>
            </a:r>
            <a:r>
              <a:rPr lang="en-US" dirty="0">
                <a:solidFill>
                  <a:srgbClr val="00B050"/>
                </a:solidFill>
                <a:cs typeface="Consolas" panose="020B0609020204030204" pitchFamily="49" charset="0"/>
              </a:rPr>
              <a:t>or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 !=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447995-201B-48CE-8D59-06BEC0D9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0" y="5451181"/>
            <a:ext cx="7161838" cy="824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5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F95B-A46A-4092-8103-CA989976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" y="1477843"/>
            <a:ext cx="5959004" cy="167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2801E-0507-4AEB-A2D2-6F571C4A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9" y="3429000"/>
            <a:ext cx="5096586" cy="71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06EDA-FDDB-4950-A6F3-EECE6E52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59" y="4300309"/>
            <a:ext cx="5125165" cy="981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5CB2C-C1AE-4EEA-8722-74D631D3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859" y="5472048"/>
            <a:ext cx="5220429" cy="771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4EEB2-FA99-43B8-BB86-F15CE80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58" y="4170509"/>
            <a:ext cx="4635124" cy="141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82E7E0-42EC-4B0C-B922-5C21FE22363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791326" y="3786238"/>
            <a:ext cx="3389533" cy="633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48A095-7718-4C62-B9BC-502C78CD6D8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17758" y="4773238"/>
            <a:ext cx="2463101" cy="17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7B6991-60B6-4E24-8984-610FF3A10AC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9179" y="5159054"/>
            <a:ext cx="1921680" cy="698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IN – NOT IN Operators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2335" y="1557161"/>
            <a:ext cx="87509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It’s an 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collection of OR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Search a SET to check for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 can be used on a dataset field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D381-B0C2-414E-8BC9-8710C0D1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76" y="3082314"/>
            <a:ext cx="5715798" cy="306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2E7A6-213C-470B-86AD-43EDC686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75" y="4975010"/>
            <a:ext cx="3072097" cy="651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B050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A69093-CB3B-4735-9429-9071E934D612}"/>
              </a:ext>
            </a:extLst>
          </p:cNvPr>
          <p:cNvSpPr/>
          <p:nvPr/>
        </p:nvSpPr>
        <p:spPr>
          <a:xfrm>
            <a:off x="7651013" y="5301685"/>
            <a:ext cx="1200150" cy="45719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BETWEEN Operator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ADAA22-0755-4657-BBA7-7A0C7A46BB9D}"/>
              </a:ext>
            </a:extLst>
          </p:cNvPr>
          <p:cNvSpPr>
            <a:spLocks noGrp="1"/>
          </p:cNvSpPr>
          <p:nvPr/>
        </p:nvSpPr>
        <p:spPr>
          <a:xfrm>
            <a:off x="538243" y="1714074"/>
            <a:ext cx="9125893" cy="415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It’s an operator for range check.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Same as &lt;= and &gt;=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 The name by which the operation will be invoked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seek_val</a:t>
            </a:r>
            <a:r>
              <a:rPr lang="en-US" sz="1800" dirty="0">
                <a:solidFill>
                  <a:schemeClr val="tx2"/>
                </a:solidFill>
              </a:rPr>
              <a:t>    The value to be checked. Can be a dataset field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BETWEEN</a:t>
            </a:r>
            <a:r>
              <a:rPr lang="en-US" sz="1800" dirty="0">
                <a:solidFill>
                  <a:schemeClr val="tx2"/>
                </a:solidFill>
              </a:rPr>
              <a:t>   Required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NOT</a:t>
            </a:r>
            <a:r>
              <a:rPr lang="en-US" sz="1800" dirty="0">
                <a:solidFill>
                  <a:schemeClr val="tx2"/>
                </a:solidFill>
              </a:rPr>
              <a:t>        Usen for certain searches 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Low_val</a:t>
            </a:r>
            <a:r>
              <a:rPr lang="en-US" sz="1800" dirty="0">
                <a:solidFill>
                  <a:schemeClr val="tx2"/>
                </a:solidFill>
              </a:rPr>
              <a:t>     Low value in the range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AND</a:t>
            </a:r>
            <a:r>
              <a:rPr lang="en-US" sz="1800" dirty="0">
                <a:solidFill>
                  <a:schemeClr val="tx2"/>
                </a:solidFill>
              </a:rPr>
              <a:t>        Required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high_val</a:t>
            </a:r>
            <a:r>
              <a:rPr lang="en-US" sz="1800" dirty="0">
                <a:solidFill>
                  <a:schemeClr val="tx2"/>
                </a:solidFill>
              </a:rPr>
              <a:t>     High value in the range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D5EE7-5676-481A-8CC8-38174C59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23" y="1819236"/>
            <a:ext cx="4324954" cy="552527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83BEB-C705-4E14-9DCA-77A231F8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34" y="5143926"/>
            <a:ext cx="4857998" cy="72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68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928485" y="1500931"/>
            <a:ext cx="9159814" cy="391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// </a:t>
            </a:r>
            <a:r>
              <a:rPr lang="en-US" dirty="0">
                <a:solidFill>
                  <a:schemeClr val="tx2"/>
                </a:solidFill>
              </a:rPr>
              <a:t>Open </a:t>
            </a:r>
            <a:r>
              <a:rPr lang="en-US" dirty="0" err="1">
                <a:solidFill>
                  <a:schemeClr val="tx2"/>
                </a:solidFill>
              </a:rPr>
              <a:t>sort_filter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down to only Delta(DL) flights operating in November 2019</a:t>
            </a:r>
          </a:p>
          <a:p>
            <a:r>
              <a:rPr lang="en-US" dirty="0">
                <a:solidFill>
                  <a:schemeClr val="tx2"/>
                </a:solidFill>
              </a:rPr>
              <a:t>// Display result as </a:t>
            </a:r>
            <a:r>
              <a:rPr lang="en-US" dirty="0" err="1">
                <a:solidFill>
                  <a:schemeClr val="tx2"/>
                </a:solidFill>
              </a:rPr>
              <a:t>filteredData</a:t>
            </a:r>
            <a:endParaRPr lang="en-US" dirty="0">
              <a:solidFill>
                <a:schemeClr val="tx2"/>
              </a:solidFill>
            </a:endParaRP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Display Flights that their </a:t>
            </a:r>
            <a:r>
              <a:rPr lang="en-US" dirty="0" err="1">
                <a:solidFill>
                  <a:schemeClr val="tx2"/>
                </a:solidFill>
              </a:rPr>
              <a:t>DepartStationCode</a:t>
            </a:r>
            <a:r>
              <a:rPr lang="en-US" dirty="0">
                <a:solidFill>
                  <a:schemeClr val="tx2"/>
                </a:solidFill>
              </a:rPr>
              <a:t> are in LHR or ORD </a:t>
            </a:r>
          </a:p>
          <a:p>
            <a:r>
              <a:rPr lang="en-US" dirty="0">
                <a:solidFill>
                  <a:schemeClr val="tx2"/>
                </a:solidFill>
              </a:rPr>
              <a:t>// and </a:t>
            </a:r>
            <a:r>
              <a:rPr lang="en-US" dirty="0" err="1">
                <a:solidFill>
                  <a:schemeClr val="tx2"/>
                </a:solidFill>
              </a:rPr>
              <a:t>ArriveStationCode</a:t>
            </a:r>
            <a:r>
              <a:rPr lang="en-US" dirty="0">
                <a:solidFill>
                  <a:schemeClr val="tx2"/>
                </a:solidFill>
              </a:rPr>
              <a:t> is in JFK, ATL, or ORD.</a:t>
            </a:r>
          </a:p>
          <a:p>
            <a:r>
              <a:rPr lang="en-US" dirty="0">
                <a:solidFill>
                  <a:schemeClr val="tx2"/>
                </a:solidFill>
              </a:rPr>
              <a:t>// Sort the result Carrier and </a:t>
            </a:r>
            <a:r>
              <a:rPr lang="en-US" dirty="0" err="1">
                <a:solidFill>
                  <a:schemeClr val="tx2"/>
                </a:solidFill>
              </a:rPr>
              <a:t>FlightNumber</a:t>
            </a:r>
            <a:r>
              <a:rPr lang="en-US" dirty="0">
                <a:solidFill>
                  <a:schemeClr val="tx2"/>
                </a:solidFill>
              </a:rPr>
              <a:t> 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//Hint: remember to use CHOOSEN for the OUTPUT to view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11749-6E8B-46C9-BDE1-728E64F2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70" y="4713967"/>
            <a:ext cx="1797377" cy="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FCDC-19BB-468D-AFE6-79F1BC99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Math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FF006-3360-4F17-974A-08C820A1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1" y="1383010"/>
            <a:ext cx="11135396" cy="565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10634-2985-4CBF-9ABA-829E9804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75" y="1776917"/>
            <a:ext cx="3758485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63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//Open </a:t>
            </a:r>
            <a:r>
              <a:rPr lang="en-US" dirty="0" err="1">
                <a:solidFill>
                  <a:schemeClr val="tx2"/>
                </a:solidFill>
              </a:rPr>
              <a:t>simpleMath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your dataset for </a:t>
            </a:r>
            <a:r>
              <a:rPr lang="en-US" dirty="0" err="1">
                <a:solidFill>
                  <a:schemeClr val="tx2"/>
                </a:solidFill>
              </a:rPr>
              <a:t>minFlightNumber</a:t>
            </a:r>
            <a:r>
              <a:rPr lang="en-US" dirty="0">
                <a:solidFill>
                  <a:schemeClr val="tx2"/>
                </a:solidFill>
              </a:rPr>
              <a:t> and display results as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How may rows are in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//Hint: remember to use CHOOSEN for the OUTPUT to view results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8FB1-367C-45ED-B8AA-D44AEAD4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92" y="4636018"/>
            <a:ext cx="1560698" cy="4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1881-BBC3-4AE3-96CC-4B6B9BD7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42078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fixing or removing incorrect, corrupted, incorrectly formatted, duplicate, or incomplete data within a dataset.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process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Used upon receiving raw data and structuring the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EC865-4BD7-433E-A49A-5627A80CF2B5}"/>
              </a:ext>
            </a:extLst>
          </p:cNvPr>
          <p:cNvSpPr/>
          <p:nvPr/>
        </p:nvSpPr>
        <p:spPr>
          <a:xfrm>
            <a:off x="1424387" y="3625799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 Techniques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duplicates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irrelevant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Fix structural errors/inconsistent data: “N/A” vs “Not Available”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Handling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26425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970314"/>
            <a:ext cx="6419306" cy="1626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To work with data, you </a:t>
            </a:r>
            <a:r>
              <a:rPr lang="en-US" b="1" i="1" u="sng" dirty="0">
                <a:solidFill>
                  <a:srgbClr val="FF0000"/>
                </a:solidFill>
              </a:rPr>
              <a:t>absolutely must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impose a structure on the data before you start working with it. So, structured vs unstructured describes data </a:t>
            </a:r>
            <a:r>
              <a:rPr lang="en-US" b="1" i="1" dirty="0">
                <a:solidFill>
                  <a:schemeClr val="tx2"/>
                </a:solidFill>
              </a:rPr>
              <a:t>at a certain point in time</a:t>
            </a:r>
            <a:r>
              <a:rPr lang="en-US" b="1" dirty="0">
                <a:solidFill>
                  <a:schemeClr val="tx2"/>
                </a:solidFill>
              </a:rPr>
              <a:t> instead.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96" y="4292601"/>
            <a:ext cx="4054252" cy="1385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04F1-0A13-47D4-8D18-7B3750F6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EEBCA-44E2-48B3-B4A6-CB57BE1630D9}"/>
              </a:ext>
            </a:extLst>
          </p:cNvPr>
          <p:cNvSpPr/>
          <p:nvPr/>
        </p:nvSpPr>
        <p:spPr>
          <a:xfrm>
            <a:off x="1104900" y="1607614"/>
            <a:ext cx="9321990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is often a good idea to test specific values within records for validity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What you do with the results is a different matter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Recommendation: Mark the record as having problems, but </a:t>
            </a:r>
            <a:r>
              <a:rPr lang="en-US" dirty="0">
                <a:solidFill>
                  <a:srgbClr val="FF0000"/>
                </a:solidFill>
              </a:rPr>
              <a:t>don’t delete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Validation is usually fast and easy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Define a new record structure with new fields containing test results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values with descriptive names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Include a final “</a:t>
            </a:r>
            <a:r>
              <a:rPr lang="en-US" u="sng" dirty="0">
                <a:solidFill>
                  <a:schemeClr val="tx2"/>
                </a:solidFill>
              </a:rPr>
              <a:t>is this valid</a:t>
            </a:r>
            <a:r>
              <a:rPr lang="en-US" dirty="0">
                <a:solidFill>
                  <a:schemeClr val="tx2"/>
                </a:solidFill>
              </a:rPr>
              <a:t>”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field that summarizes all tests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makes it easy to filter the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of the above can be done in one pass, using the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PROJECT()</a:t>
            </a:r>
            <a:r>
              <a:rPr lang="en-US" dirty="0">
                <a:solidFill>
                  <a:schemeClr val="tx2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47782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Transformation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Transformation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converting data from one format or structure into another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Changing the shape/format of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and Data Cleansing processes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6FEC0-DEA4-4114-8523-B9E93B0E0210}"/>
              </a:ext>
            </a:extLst>
          </p:cNvPr>
          <p:cNvSpPr/>
          <p:nvPr/>
        </p:nvSpPr>
        <p:spPr>
          <a:xfrm>
            <a:off x="1424387" y="3429000"/>
            <a:ext cx="7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Examples</a:t>
            </a:r>
            <a:endParaRPr lang="en-US" sz="1600" dirty="0">
              <a:solidFill>
                <a:srgbClr val="110B89"/>
              </a:solidFill>
            </a:endParaRP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Address cleaning: breaking one line address to different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Converting all SSN or DOB to a business approved format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Adding leading 0 or blanks to make all values in a field unified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you think of 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8088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3792780"/>
            <a:ext cx="9341708" cy="252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Calibri" panose="020F0502020204030204" pitchFamily="34" charset="0"/>
              </a:rPr>
              <a:t>Specifies exactly how each field in an output record receives its value.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result of a call to a TRANSFORM is one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body of a TRANSFORM defines how fields within the resulting record are populated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 is used with PROJECT, JOIN, ITERATE, ROLLUP and more.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13B44-1586-4FEC-A711-BA96CCD34767}"/>
              </a:ext>
            </a:extLst>
          </p:cNvPr>
          <p:cNvSpPr/>
          <p:nvPr/>
        </p:nvSpPr>
        <p:spPr>
          <a:xfrm>
            <a:off x="1209402" y="1919821"/>
            <a:ext cx="9341708" cy="12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A specialized function, and its purpose is to create a record.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Return value is the output record definition. 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It acts like an object constructor.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2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829806" y="3149765"/>
            <a:ext cx="744967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return_dataset_layout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Record-definition/layout of result dataset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transform_name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transform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Input_arguments_types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argument’s 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If passing a dataset, the data type is DATASET(</a:t>
            </a:r>
            <a:r>
              <a:rPr lang="en-US" sz="1600" dirty="0" err="1">
                <a:solidFill>
                  <a:schemeClr val="tx2"/>
                </a:solidFill>
              </a:rPr>
              <a:t>record_definition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arg_name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Used to reference your argument in the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95955-5FCB-4E0A-B45C-D56337AE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3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663552" y="37590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TRANSFROM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SKIP  </a:t>
            </a:r>
            <a:r>
              <a:rPr lang="en-US" sz="1600" dirty="0">
                <a:solidFill>
                  <a:schemeClr val="tx2"/>
                </a:solidFill>
              </a:rPr>
              <a:t>Optional. Specifies the </a:t>
            </a:r>
            <a:r>
              <a:rPr lang="en-US" sz="1600" i="1" dirty="0">
                <a:solidFill>
                  <a:schemeClr val="tx2"/>
                </a:solidFill>
              </a:rPr>
              <a:t>condition</a:t>
            </a:r>
            <a:r>
              <a:rPr lang="en-US" sz="1600" dirty="0">
                <a:solidFill>
                  <a:schemeClr val="tx2"/>
                </a:solidFill>
              </a:rPr>
              <a:t> under which the                 TRANSFORM function operation is skipped.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Reference the field in the return/result datatype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2A0BD-6CB9-42E0-BA84-C7746E53E4B1}"/>
              </a:ext>
            </a:extLst>
          </p:cNvPr>
          <p:cNvSpPr/>
          <p:nvPr/>
        </p:nvSpPr>
        <p:spPr>
          <a:xfrm>
            <a:off x="6654909" y="363598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argname.inputDataset_fieldname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Refers to the field in the input dataset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14958-FD77-4118-873C-231E81F0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779930" y="1445656"/>
            <a:ext cx="9369910" cy="49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Attribute Definition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[];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field in result layout that doesn’t have a defined operation or doesn’t exist in input dataset, assign default value.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example, if there is a STRING field in result layout, that transform didn’t assign a definition for, it will be assigning to blank.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If included, it is almost always the last assignment.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LEFT;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RIGHT;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Get the original values from input dataset for all fields that don’t have an operation defined.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NOTE </a:t>
            </a:r>
            <a:r>
              <a:rPr lang="en-US" sz="1600" dirty="0">
                <a:solidFill>
                  <a:schemeClr val="tx2"/>
                </a:solidFill>
              </a:rPr>
              <a:t>You can write inline function or call other functions or modules in your transform.</a:t>
            </a:r>
          </a:p>
        </p:txBody>
      </p:sp>
    </p:spTree>
    <p:extLst>
      <p:ext uri="{BB962C8B-B14F-4D97-AF65-F5344CB8AC3E}">
        <p14:creationId xmlns:p14="http://schemas.microsoft.com/office/powerpoint/2010/main" val="29534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10282-28CF-44D0-B077-4E3D5E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01" y="2080052"/>
            <a:ext cx="7751933" cy="430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B7CC4-AC7C-4462-8827-1826511613BC}"/>
              </a:ext>
            </a:extLst>
          </p:cNvPr>
          <p:cNvSpPr/>
          <p:nvPr/>
        </p:nvSpPr>
        <p:spPr>
          <a:xfrm>
            <a:off x="1150329" y="1441941"/>
            <a:ext cx="8845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TRANSFORM should be used with other functions such as JOIN, PROJECT, to generate result.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4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PROJECT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011DE-23DE-40A2-9980-C5583E2E63E2}"/>
              </a:ext>
            </a:extLst>
          </p:cNvPr>
          <p:cNvSpPr/>
          <p:nvPr/>
        </p:nvSpPr>
        <p:spPr>
          <a:xfrm>
            <a:off x="1104900" y="1595735"/>
            <a:ext cx="8729382" cy="151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The PROJECT function processes through all records in the record-set performing the transform function on each record in turn.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record in input ds, create a record in new dataset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PROJECT is like SQL's SELECT … INTO TABLE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2F7-2C2E-44A0-9765-A341C91CEF02}"/>
              </a:ext>
            </a:extLst>
          </p:cNvPr>
          <p:cNvSpPr/>
          <p:nvPr/>
        </p:nvSpPr>
        <p:spPr>
          <a:xfrm>
            <a:off x="1104900" y="3206483"/>
            <a:ext cx="37541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ECL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project_name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project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input_dataset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input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3157F-43A2-43DD-8BC8-6BA9301A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76" y="3429000"/>
            <a:ext cx="6685479" cy="2648264"/>
          </a:xfrm>
          <a:prstGeom prst="rect">
            <a:avLst/>
          </a:prstGeom>
          <a:ln w="38100" cap="sq">
            <a:solidFill>
              <a:srgbClr val="FF339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57CBF79-01EA-401D-BB90-BAA83AC9896D}"/>
              </a:ext>
            </a:extLst>
          </p:cNvPr>
          <p:cNvSpPr/>
          <p:nvPr/>
        </p:nvSpPr>
        <p:spPr>
          <a:xfrm>
            <a:off x="7585859" y="1611823"/>
            <a:ext cx="4158218" cy="3583996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NameOutRec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Result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CatThem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Transform Name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Input Dataset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: Reference to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fields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SELF: Refers to fields in result dataset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C: Will do the Counting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DA0EB-C9E3-4B16-A102-18BF4266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6" y="500992"/>
            <a:ext cx="7154595" cy="610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DB505-F44B-42F1-8FDE-EA9058CC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95" y="1537073"/>
            <a:ext cx="2057053" cy="103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8C124-D610-444C-BA03-9E291B64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79" y="5900531"/>
            <a:ext cx="2524125" cy="90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651A2-49B7-401C-9704-5921686928FF}"/>
              </a:ext>
            </a:extLst>
          </p:cNvPr>
          <p:cNvCxnSpPr>
            <a:endCxn id="7" idx="1"/>
          </p:cNvCxnSpPr>
          <p:nvPr/>
        </p:nvCxnSpPr>
        <p:spPr>
          <a:xfrm flipV="1">
            <a:off x="5206314" y="3403821"/>
            <a:ext cx="2379545" cy="6260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A3C1E84-0656-451B-B857-249ECB6DE320}"/>
              </a:ext>
            </a:extLst>
          </p:cNvPr>
          <p:cNvSpPr/>
          <p:nvPr/>
        </p:nvSpPr>
        <p:spPr>
          <a:xfrm>
            <a:off x="7381103" y="1424610"/>
            <a:ext cx="4362974" cy="3691088"/>
          </a:xfrm>
          <a:prstGeom prst="round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CatRecs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Project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Input Dataset to loop through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NameOutRec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SELF: Refers to fields in result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LEFT: Assign everything with same field name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[ ]: All un-assigned fields will be set to default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E0834D-460F-40DC-B786-2771865F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4" y="581519"/>
            <a:ext cx="6723916" cy="5973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BB1D3-FA23-4B20-A6E8-A4365AD849C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23882" y="3270154"/>
            <a:ext cx="4557221" cy="1430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6232F1-08D1-406E-A8D3-62FEED97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44" y="977286"/>
            <a:ext cx="2247900" cy="962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9A6A85-1D7E-4968-A2CA-4A2E3ED7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33" y="5554132"/>
            <a:ext cx="29813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Collection</a:t>
            </a:r>
            <a:r>
              <a:rPr lang="en-US" dirty="0">
                <a:solidFill>
                  <a:schemeClr val="tx2"/>
                </a:solidFill>
              </a:rPr>
              <a:t>: Collecting data in structured or unstructured format</a:t>
            </a:r>
          </a:p>
          <a:p>
            <a:r>
              <a:rPr lang="en-US" b="1" dirty="0">
                <a:solidFill>
                  <a:schemeClr val="tx2"/>
                </a:solidFill>
              </a:rPr>
              <a:t>Ingestion</a:t>
            </a:r>
            <a:r>
              <a:rPr lang="en-US" dirty="0">
                <a:solidFill>
                  <a:schemeClr val="tx2"/>
                </a:solidFill>
              </a:rPr>
              <a:t>:  Extracting, transform, loading, data to cluster</a:t>
            </a:r>
          </a:p>
          <a:p>
            <a:r>
              <a:rPr lang="en-US" b="1" dirty="0">
                <a:solidFill>
                  <a:schemeClr val="tx2"/>
                </a:solidFill>
              </a:rPr>
              <a:t>Discovery</a:t>
            </a:r>
            <a:r>
              <a:rPr lang="en-US" dirty="0">
                <a:solidFill>
                  <a:schemeClr val="tx2"/>
                </a:solidFill>
              </a:rPr>
              <a:t>: Getting to know data, cleaning and shaping it</a:t>
            </a:r>
          </a:p>
          <a:p>
            <a:r>
              <a:rPr lang="en-US" b="1" dirty="0">
                <a:solidFill>
                  <a:schemeClr val="tx2"/>
                </a:solidFill>
              </a:rPr>
              <a:t>Integration</a:t>
            </a:r>
            <a:r>
              <a:rPr lang="en-US" dirty="0">
                <a:solidFill>
                  <a:schemeClr val="tx2"/>
                </a:solidFill>
              </a:rPr>
              <a:t>: Linking, indexing, data fusion </a:t>
            </a:r>
          </a:p>
          <a:p>
            <a:r>
              <a:rPr lang="en-US" b="1" dirty="0">
                <a:solidFill>
                  <a:schemeClr val="tx2"/>
                </a:solidFill>
              </a:rPr>
              <a:t>Analysis</a:t>
            </a:r>
            <a:r>
              <a:rPr lang="en-US" dirty="0">
                <a:solidFill>
                  <a:schemeClr val="tx2"/>
                </a:solidFill>
              </a:rPr>
              <a:t>: Machine learning, analytics and statics, visualization</a:t>
            </a:r>
          </a:p>
          <a:p>
            <a:r>
              <a:rPr lang="en-US" b="1" dirty="0">
                <a:solidFill>
                  <a:schemeClr val="tx2"/>
                </a:solidFill>
              </a:rPr>
              <a:t>Delivery</a:t>
            </a:r>
            <a:r>
              <a:rPr lang="en-US" dirty="0">
                <a:solidFill>
                  <a:schemeClr val="tx2"/>
                </a:solidFill>
              </a:rPr>
              <a:t>: Query, summary, result, and availability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BFC9-4EB2-4BCA-A156-D5D946A2D83B}"/>
              </a:ext>
            </a:extLst>
          </p:cNvPr>
          <p:cNvSpPr/>
          <p:nvPr/>
        </p:nvSpPr>
        <p:spPr>
          <a:xfrm>
            <a:off x="997130" y="5527655"/>
            <a:ext cx="10088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6CCFF"/>
                </a:solidFill>
              </a:rPr>
              <a:t>Data fusion</a:t>
            </a:r>
            <a:r>
              <a:rPr lang="en-US" sz="1600" dirty="0">
                <a:solidFill>
                  <a:srgbClr val="66CCFF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getting data from multiple sources in order to build more sophisticated models and understand more about a project.</a:t>
            </a:r>
          </a:p>
        </p:txBody>
      </p:sp>
    </p:spTree>
    <p:extLst>
      <p:ext uri="{BB962C8B-B14F-4D97-AF65-F5344CB8AC3E}">
        <p14:creationId xmlns:p14="http://schemas.microsoft.com/office/powerpoint/2010/main" val="41507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validate?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4 more validations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6A790-D6B4-44F4-A4DB-F7A55E3D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060" y="4213448"/>
            <a:ext cx="2261168" cy="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enrichment</a:t>
            </a:r>
          </a:p>
        </p:txBody>
      </p:sp>
    </p:spTree>
    <p:extLst>
      <p:ext uri="{BB962C8B-B14F-4D97-AF65-F5344CB8AC3E}">
        <p14:creationId xmlns:p14="http://schemas.microsoft.com/office/powerpoint/2010/main" val="31535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Enrichment/Enhancement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110B89"/>
                </a:solidFill>
              </a:rPr>
              <a:t>Data Enrichment</a:t>
            </a:r>
            <a:r>
              <a:rPr lang="en-US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adding new data elements to an existing data for more complete data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Combining data also counts as data enrichments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Breaking complex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Standardizing similar fields (dates, time)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mostly happens after receiving raw data and structuring it, but keep in mind that it’s a continuous process.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be used to improve data quality as part of data validation process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dirty="0">
                <a:solidFill>
                  <a:srgbClr val="110B8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Examples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Enhancement of a company’s customer files: </a:t>
            </a:r>
          </a:p>
          <a:p>
            <a:r>
              <a:rPr lang="en-US" dirty="0">
                <a:solidFill>
                  <a:schemeClr val="tx2"/>
                </a:solidFill>
              </a:rPr>
              <a:t>Companies often collect basic information on their clients such as phone numbers, emails, or addresses. A data append takes the information they have, matches it against a larger database of business data, allowing the desired missing data fields to be added.</a:t>
            </a:r>
          </a:p>
          <a:p>
            <a:pPr>
              <a:defRPr/>
            </a:pPr>
            <a:endParaRPr lang="en-US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92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Enriched?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3 more enrichments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//Hint: remember to use CHOOSEN for the OUTPUT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755A8-F5DC-4ED2-AA53-99729C10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09" y="4645774"/>
            <a:ext cx="1722063" cy="3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14F29C-CD1B-4448-85DA-34C18B131027}"/>
              </a:ext>
            </a:extLst>
          </p:cNvPr>
          <p:cNvSpPr>
            <a:spLocks noGrp="1"/>
          </p:cNvSpPr>
          <p:nvPr/>
        </p:nvSpPr>
        <p:spPr>
          <a:xfrm>
            <a:off x="678031" y="530148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Data Enrichment From Without – Append From Other Data Sources</a:t>
            </a:r>
          </a:p>
        </p:txBody>
      </p:sp>
      <p:sp>
        <p:nvSpPr>
          <p:cNvPr id="4" name="Content Placeholder 19">
            <a:extLst>
              <a:ext uri="{FF2B5EF4-FFF2-40B4-BE49-F238E27FC236}">
                <a16:creationId xmlns:a16="http://schemas.microsoft.com/office/drawing/2014/main" id="{3FC4D666-BB43-4429-B064-6F5F504FC83A}"/>
              </a:ext>
            </a:extLst>
          </p:cNvPr>
          <p:cNvSpPr>
            <a:spLocks noGrp="1"/>
          </p:cNvSpPr>
          <p:nvPr/>
        </p:nvSpPr>
        <p:spPr>
          <a:xfrm>
            <a:off x="498735" y="1496689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3399"/>
                </a:solidFill>
              </a:rPr>
              <a:t>Three major purposes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Provide a greater or more precise context for the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Append cell carrier name by matching the phone number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Add new information relating to an entity within a record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a record with only a customer ID, append the customer’s name, address, phone, etc.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Join coinciding information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Used most often in time-oriented data to find possible correlations between disparate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data on fast-food sales in a city, append city traffic conditions to see if traffic jams affect the sale of hamburgers</a:t>
            </a:r>
          </a:p>
          <a:p>
            <a:r>
              <a:rPr lang="en-US" sz="1800" dirty="0">
                <a:solidFill>
                  <a:srgbClr val="FF3399"/>
                </a:solidFill>
              </a:rPr>
              <a:t>Joining datasets is not always straightforward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Easy:  Finding customer information given a customer ID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Harder:  Finding customer information given a customer’s first and last name, and the match can include typos or misspellings</a:t>
            </a:r>
          </a:p>
        </p:txBody>
      </p:sp>
    </p:spTree>
    <p:extLst>
      <p:ext uri="{BB962C8B-B14F-4D97-AF65-F5344CB8AC3E}">
        <p14:creationId xmlns:p14="http://schemas.microsoft.com/office/powerpoint/2010/main" val="17003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AFAE5-A5C4-4799-B97C-E35A1A833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881" y="1972491"/>
            <a:ext cx="6960927" cy="220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JOIN is used to combine data or rows from two or more tables/datasets based on at least one common field between them. </a:t>
            </a:r>
          </a:p>
          <a:p>
            <a:r>
              <a:rPr lang="en-US" sz="2000" dirty="0">
                <a:solidFill>
                  <a:schemeClr val="tx2"/>
                </a:solidFill>
              </a:rPr>
              <a:t>Part of Data Append or Data Enrichment.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26142-7318-49AB-9A78-45F0A73F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57" y="2889117"/>
            <a:ext cx="3274325" cy="32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0CDC8-5BB0-4C21-A72D-D82AA436FBC4}"/>
              </a:ext>
            </a:extLst>
          </p:cNvPr>
          <p:cNvSpPr/>
          <p:nvPr/>
        </p:nvSpPr>
        <p:spPr>
          <a:xfrm>
            <a:off x="1104899" y="1748640"/>
            <a:ext cx="7315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INNER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both datasets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if the condition satisfies.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 where the condition satisfies. This is the default JOIN.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55283F-925C-4E41-90C1-525AC37C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41" y="1624809"/>
            <a:ext cx="1790950" cy="1324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063821-53B7-46E6-9160-E8687EEF313F}"/>
              </a:ext>
            </a:extLst>
          </p:cNvPr>
          <p:cNvSpPr/>
          <p:nvPr/>
        </p:nvSpPr>
        <p:spPr>
          <a:xfrm>
            <a:off x="1104899" y="3985231"/>
            <a:ext cx="7315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FULL OUTER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both the datasets regardless of join condition.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datasets, including matched and non matched rows.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For non matched rows, the fields from opposite dataset will remain null.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E5F64-F3D3-43E5-99A0-96B562CE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525" y="3953387"/>
            <a:ext cx="172426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39" y="0"/>
            <a:ext cx="9980682" cy="10969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227AF4-6A54-41F8-811C-E454D73C0930}"/>
              </a:ext>
            </a:extLst>
          </p:cNvPr>
          <p:cNvSpPr/>
          <p:nvPr/>
        </p:nvSpPr>
        <p:spPr>
          <a:xfrm>
            <a:off x="1287439" y="3909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OUTER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and matching rows for the dataset on the right side of join.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98511-D648-42F6-8AF4-AB785E2B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89" y="3909032"/>
            <a:ext cx="1743318" cy="1276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233F9D-DDCE-4871-AE12-AB5AF38317F6}"/>
              </a:ext>
            </a:extLst>
          </p:cNvPr>
          <p:cNvSpPr/>
          <p:nvPr/>
        </p:nvSpPr>
        <p:spPr>
          <a:xfrm>
            <a:off x="1287439" y="1717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ONLY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that didn’t match any rows from right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7331A-BFD8-477C-9FF7-B46AF8E4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3" y="1668051"/>
            <a:ext cx="185763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B86B-7B54-4EA8-A65B-2585A09A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3E46A91-AE37-4A1A-BD42-928E73889B23}"/>
              </a:ext>
            </a:extLst>
          </p:cNvPr>
          <p:cNvGraphicFramePr>
            <a:graphicFrameLocks noGrp="1"/>
          </p:cNvGraphicFramePr>
          <p:nvPr/>
        </p:nvGraphicFramePr>
        <p:xfrm>
          <a:off x="1307382" y="2131060"/>
          <a:ext cx="9449758" cy="25958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{22838BEF-8BB2-4498-84A7-C5851F593DF1}</a:tableStyleId>
              </a:tblPr>
              <a:tblGrid>
                <a:gridCol w="1927523">
                  <a:extLst>
                    <a:ext uri="{9D8B030D-6E8A-4147-A177-3AD203B41FA5}">
                      <a16:colId xmlns:a16="http://schemas.microsoft.com/office/drawing/2014/main" val="2488296188"/>
                    </a:ext>
                  </a:extLst>
                </a:gridCol>
                <a:gridCol w="7522235">
                  <a:extLst>
                    <a:ext uri="{9D8B030D-6E8A-4147-A177-3AD203B41FA5}">
                      <a16:colId xmlns:a16="http://schemas.microsoft.com/office/drawing/2014/main" val="760020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INNER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Default, keep only those records that exist in both datasets.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44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LEFT,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5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RIGHT,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4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record with no match in the right.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1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right record with no match in the left.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96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and right record with no match in the opposite.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29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FULLER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record in left and right dataset.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5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57B48-54E8-4C0B-83D2-1D29663B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20" y="1476914"/>
            <a:ext cx="7012560" cy="496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2E9E4-0AB8-4AEB-8640-6CAE8A8D4392}"/>
              </a:ext>
            </a:extLst>
          </p:cNvPr>
          <p:cNvSpPr/>
          <p:nvPr/>
        </p:nvSpPr>
        <p:spPr>
          <a:xfrm>
            <a:off x="5745933" y="172921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5DC0A3-952C-4F9D-B18F-67ACA6D07469}"/>
              </a:ext>
            </a:extLst>
          </p:cNvPr>
          <p:cNvSpPr/>
          <p:nvPr/>
        </p:nvSpPr>
        <p:spPr>
          <a:xfrm>
            <a:off x="81541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D7A26-631A-49C5-BB7E-6584DE8A3334}"/>
              </a:ext>
            </a:extLst>
          </p:cNvPr>
          <p:cNvSpPr/>
          <p:nvPr/>
        </p:nvSpPr>
        <p:spPr>
          <a:xfrm>
            <a:off x="8444946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Only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DB858-B12A-44B4-90FF-A4E54C931E6B}"/>
              </a:ext>
            </a:extLst>
          </p:cNvPr>
          <p:cNvSpPr/>
          <p:nvPr/>
        </p:nvSpPr>
        <p:spPr>
          <a:xfrm>
            <a:off x="6424514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50C93-B8DF-4D66-A9FC-A58B0F0B1E4F}"/>
              </a:ext>
            </a:extLst>
          </p:cNvPr>
          <p:cNvSpPr/>
          <p:nvPr/>
        </p:nvSpPr>
        <p:spPr>
          <a:xfrm>
            <a:off x="5061968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Outer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1408F-8801-4753-9646-BD1CC85D255F}"/>
              </a:ext>
            </a:extLst>
          </p:cNvPr>
          <p:cNvSpPr/>
          <p:nvPr/>
        </p:nvSpPr>
        <p:spPr>
          <a:xfrm>
            <a:off x="2957037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E43D7-2D3A-46A1-AEB2-D5AE54B8F0B3}"/>
              </a:ext>
            </a:extLst>
          </p:cNvPr>
          <p:cNvSpPr/>
          <p:nvPr/>
        </p:nvSpPr>
        <p:spPr>
          <a:xfrm>
            <a:off x="32648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Outer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9597C2-8035-40B3-BCDB-CC53055D228C}"/>
              </a:ext>
            </a:extLst>
          </p:cNvPr>
          <p:cNvSpPr/>
          <p:nvPr/>
        </p:nvSpPr>
        <p:spPr>
          <a:xfrm>
            <a:off x="5411568" y="3157081"/>
            <a:ext cx="1583780" cy="1703561"/>
          </a:xfrm>
          <a:prstGeom prst="ellipse">
            <a:avLst/>
          </a:prstGeom>
          <a:gradFill flip="none" rotWithShape="1">
            <a:gsLst>
              <a:gs pos="57000">
                <a:srgbClr val="0070C0"/>
              </a:gs>
              <a:gs pos="100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bliqueBottom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267B6-6485-4D25-832F-7A9DE76A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54" y="54916"/>
            <a:ext cx="1019949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Batch Processing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08016" y="1644558"/>
            <a:ext cx="8694783" cy="161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Method of running high-volume, repetitive data jobs. The </a:t>
            </a:r>
            <a:r>
              <a:rPr lang="en-US" b="1" dirty="0">
                <a:solidFill>
                  <a:schemeClr val="tx2"/>
                </a:solidFill>
              </a:rPr>
              <a:t>batch</a:t>
            </a:r>
            <a:r>
              <a:rPr lang="en-US" dirty="0">
                <a:solidFill>
                  <a:schemeClr val="tx2"/>
                </a:solidFill>
              </a:rPr>
              <a:t> method allows users to </a:t>
            </a:r>
            <a:r>
              <a:rPr lang="en-US" b="1" dirty="0">
                <a:solidFill>
                  <a:schemeClr val="tx2"/>
                </a:solidFill>
              </a:rPr>
              <a:t>process</a:t>
            </a:r>
            <a:r>
              <a:rPr lang="en-US" dirty="0">
                <a:solidFill>
                  <a:schemeClr val="tx2"/>
                </a:solidFill>
              </a:rPr>
              <a:t> data when computing resources are available, and with little or no user interaction.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- Not time sensitive, but needs to be delivered in agreeable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616" y="35506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Benefits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4600" y="3924300"/>
            <a:ext cx="36663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Managing large amount of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Time efficiency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Cost reduction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Reduce labor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4000" y="3786096"/>
            <a:ext cx="430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Does Automation help?</a:t>
            </a:r>
          </a:p>
          <a:p>
            <a:r>
              <a:rPr lang="en-US" dirty="0">
                <a:solidFill>
                  <a:schemeClr val="accent2"/>
                </a:solidFill>
              </a:rPr>
              <a:t>Can Automation be used for everything?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5363-93B5-42C8-9B76-E9D5B912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0" y="1558094"/>
            <a:ext cx="5228478" cy="4699013"/>
          </a:xfrm>
          <a:prstGeom prst="rect">
            <a:avLst/>
          </a:prstGeom>
          <a:ln w="5715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71766-5734-4AD6-AD93-5A26410AF70C}"/>
              </a:ext>
            </a:extLst>
          </p:cNvPr>
          <p:cNvSpPr/>
          <p:nvPr/>
        </p:nvSpPr>
        <p:spPr>
          <a:xfrm>
            <a:off x="775770" y="173397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attribName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The name by which the join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LEFT.fieldName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RIGHT.fieldName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 condition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use equal (=) or not-equal (!=)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multiple conditions can exists using AND/OR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Transform/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xFormName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Join, inline or stand-alone 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Default is Inner join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Flags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Optional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When join condition is on STRING, case sensitivity matters.</a:t>
            </a:r>
          </a:p>
        </p:txBody>
      </p:sp>
    </p:spTree>
    <p:extLst>
      <p:ext uri="{BB962C8B-B14F-4D97-AF65-F5344CB8AC3E}">
        <p14:creationId xmlns:p14="http://schemas.microsoft.com/office/powerpoint/2010/main" val="16847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3A86-1473-4F7B-8269-E687E17E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Condition &amp; Transform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2AF2B-114D-4DBC-839B-7C7B34D48ACD}"/>
              </a:ext>
            </a:extLst>
          </p:cNvPr>
          <p:cNvSpPr/>
          <p:nvPr/>
        </p:nvSpPr>
        <p:spPr>
          <a:xfrm>
            <a:off x="951794" y="1890903"/>
            <a:ext cx="109601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Boolean test of arbitrary complexity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Normally contains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Reference attributes within the input datasets via LEFT and RIGHT - ds1 = LEFT - ds2 =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Join conditions can be arbitrarily complex but should include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explicit TRANSFORM, it should accept at least two arguments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One representing a LEFT record and the other representing a RIGHT record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inline TRANSFORM, use LEFT and RIGHT to reference input data</a:t>
            </a:r>
          </a:p>
        </p:txBody>
      </p:sp>
    </p:spTree>
    <p:extLst>
      <p:ext uri="{BB962C8B-B14F-4D97-AF65-F5344CB8AC3E}">
        <p14:creationId xmlns:p14="http://schemas.microsoft.com/office/powerpoint/2010/main" val="37988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2928-A121-4FF8-85B8-C556DD5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Optional Flags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20DFF-41F3-48A2-802B-D53CB2C3D967}"/>
              </a:ext>
            </a:extLst>
          </p:cNvPr>
          <p:cNvSpPr/>
          <p:nvPr/>
        </p:nvSpPr>
        <p:spPr>
          <a:xfrm>
            <a:off x="1232262" y="1563755"/>
            <a:ext cx="9980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there should be only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one match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for any LEFT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can be copied to every node in its entirety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have multiple matches (unlike LOOKUP)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Supports join conditions that contain no equalities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Required if there are no equality tests in the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the LOOKUP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has few records, so little memory is used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NOSORT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Performs the JOIN without dynamically sorting the tables. This implies that the left and/or right record-set must have been previously sorted and partitioned based on the fields specified in the join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KEYED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using indexed access into 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record-set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LOCAL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JOIN performed on each supercomputer node independently, and maintains the pervious distribution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KEEP(n)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Specifies the maximum number of matching records (n) to generate into the result set. If omitted, all matches are kept.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LIMIT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a maximum number of matching records which, if exceeded, either fails the job, or eliminates all those matches from the result set.</a:t>
            </a:r>
          </a:p>
        </p:txBody>
      </p:sp>
    </p:spTree>
    <p:extLst>
      <p:ext uri="{BB962C8B-B14F-4D97-AF65-F5344CB8AC3E}">
        <p14:creationId xmlns:p14="http://schemas.microsoft.com/office/powerpoint/2010/main" val="18076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D7DB1-8A4E-4AAC-ABCC-5E6D1B7B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6" y="204416"/>
            <a:ext cx="4784150" cy="64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FC9AE-0901-4D74-A2D1-8956FB71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84" y="790154"/>
            <a:ext cx="2686050" cy="13239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A4633-C853-4C52-9AFC-6A448FAD4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4832394"/>
            <a:ext cx="3686175" cy="14192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8BB3E-0C3B-4A1C-8196-31B8D9E1E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73" y="565902"/>
            <a:ext cx="3038475" cy="16764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83726-EF11-4B5E-AE65-2D9F10B25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2378867"/>
            <a:ext cx="3657600" cy="9620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B3A8D-71AB-4CDE-8ACB-DBB9F9D85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3705643"/>
            <a:ext cx="3609975" cy="762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6B023E-1DEB-4D9E-8722-7FC5FDB0E1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566160" y="2859880"/>
            <a:ext cx="2723366" cy="13151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E605C-F4D5-4EDC-9435-78E3BB955F7A}"/>
              </a:ext>
            </a:extLst>
          </p:cNvPr>
          <p:cNvCxnSpPr>
            <a:cxnSpLocks/>
          </p:cNvCxnSpPr>
          <p:nvPr/>
        </p:nvCxnSpPr>
        <p:spPr>
          <a:xfrm flipV="1">
            <a:off x="3383280" y="4171426"/>
            <a:ext cx="2746929" cy="296217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9C16EF-4A88-44D4-81ED-69B07D9EB261}"/>
              </a:ext>
            </a:extLst>
          </p:cNvPr>
          <p:cNvCxnSpPr>
            <a:cxnSpLocks/>
          </p:cNvCxnSpPr>
          <p:nvPr/>
        </p:nvCxnSpPr>
        <p:spPr>
          <a:xfrm flipV="1">
            <a:off x="3564301" y="5866829"/>
            <a:ext cx="2530940" cy="245658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B03A74-EC0F-46B1-B133-01E45BC2DA7C}"/>
              </a:ext>
            </a:extLst>
          </p:cNvPr>
          <p:cNvSpPr txBox="1"/>
          <p:nvPr/>
        </p:nvSpPr>
        <p:spPr>
          <a:xfrm>
            <a:off x="6342511" y="38078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EmpDS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A078F-6CF8-41AD-9AB3-EF38F8A9B665}"/>
              </a:ext>
            </a:extLst>
          </p:cNvPr>
          <p:cNvSpPr txBox="1"/>
          <p:nvPr/>
        </p:nvSpPr>
        <p:spPr>
          <a:xfrm>
            <a:off x="9535740" y="219630"/>
            <a:ext cx="879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JobCatDS</a:t>
            </a:r>
            <a:endParaRPr 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r>
              <a:rPr lang="en-US" dirty="0">
                <a:solidFill>
                  <a:schemeClr val="tx2"/>
                </a:solidFill>
              </a:rPr>
              <a:t>// Let’s review </a:t>
            </a:r>
            <a:r>
              <a:rPr lang="en-US" dirty="0" err="1">
                <a:solidFill>
                  <a:srgbClr val="000000"/>
                </a:solidFill>
              </a:rPr>
              <a:t>dataAppend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Complete Part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>
                <a:solidFill>
                  <a:schemeClr val="tx2"/>
                </a:solidFill>
              </a:rPr>
              <a:t>Complete Part Two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E8A7E-1C12-4048-9667-D8862462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1"/>
          <a:stretch/>
        </p:blipFill>
        <p:spPr>
          <a:xfrm>
            <a:off x="9602197" y="4767713"/>
            <a:ext cx="2234087" cy="4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17912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Aggregation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gathering data and presenting it in a summarized format. 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can be gathered from multiple resources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should be high quality to represent valid information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 result can uncover all kind of od information about your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lead to improving business decision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target marketing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research </a:t>
            </a:r>
          </a:p>
          <a:p>
            <a:pPr marL="285750" indent="-285750"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2B4D3-4C06-44FB-A8D5-AE2CCFFC5979}"/>
              </a:ext>
            </a:extLst>
          </p:cNvPr>
          <p:cNvSpPr/>
          <p:nvPr/>
        </p:nvSpPr>
        <p:spPr>
          <a:xfrm>
            <a:off x="1424387" y="4385391"/>
            <a:ext cx="67882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Data Reduction: To reduce the amount of data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Change of Scale: Data can be viewed in a higher level. Exp: State level info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More Stable Data: Tends to have less variability. A way to reduce the effect of unwanted noise. Exp: human errors, sample collection </a:t>
            </a:r>
            <a:r>
              <a:rPr lang="en-US" sz="1600" dirty="0" err="1">
                <a:solidFill>
                  <a:schemeClr val="tx2"/>
                </a:solidFill>
              </a:rPr>
              <a:t>erros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231501" y="1859340"/>
            <a:ext cx="7712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Examples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Average age of customer by product. Each individual customer is not identified, but the average age of the customer is saved for each product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Number of customers by country</a:t>
            </a: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64C9C-5E77-484F-8DF7-17579AC4C8F7}"/>
              </a:ext>
            </a:extLst>
          </p:cNvPr>
          <p:cNvSpPr/>
          <p:nvPr/>
        </p:nvSpPr>
        <p:spPr>
          <a:xfrm>
            <a:off x="1503207" y="3961289"/>
            <a:ext cx="2994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Can you think of a few usage?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74FDC-DFD4-442F-AD17-F71AAC727C30}"/>
              </a:ext>
            </a:extLst>
          </p:cNvPr>
          <p:cNvSpPr/>
          <p:nvPr/>
        </p:nvSpPr>
        <p:spPr>
          <a:xfrm>
            <a:off x="1537103" y="4365434"/>
            <a:ext cx="3290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Class average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Survey result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Voting result per demographic</a:t>
            </a:r>
          </a:p>
        </p:txBody>
      </p:sp>
    </p:spTree>
    <p:extLst>
      <p:ext uri="{BB962C8B-B14F-4D97-AF65-F5344CB8AC3E}">
        <p14:creationId xmlns:p14="http://schemas.microsoft.com/office/powerpoint/2010/main" val="17150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013459" y="1672857"/>
            <a:ext cx="99806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Creates a new dataset in memory while job is running. </a:t>
            </a:r>
          </a:p>
          <a:p>
            <a:r>
              <a:rPr lang="en-US" dirty="0">
                <a:solidFill>
                  <a:schemeClr val="tx2"/>
                </a:solidFill>
              </a:rPr>
              <a:t>The new table inherits the implicit relationality the record-set has (if any), unless the optional expression is used to perform aggregation. </a:t>
            </a:r>
          </a:p>
          <a:p>
            <a:r>
              <a:rPr lang="en-US" dirty="0">
                <a:solidFill>
                  <a:schemeClr val="tx2"/>
                </a:solidFill>
              </a:rPr>
              <a:t>There are two types of Table: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90A1B-A642-47DF-BEC5-6B023165784B}"/>
              </a:ext>
            </a:extLst>
          </p:cNvPr>
          <p:cNvSpPr/>
          <p:nvPr/>
        </p:nvSpPr>
        <p:spPr>
          <a:xfrm>
            <a:off x="1013458" y="3369261"/>
            <a:ext cx="90449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Basic concept is similar to SQL’s GROUP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Group records that evaluate to identical expressions, then perform aggregations across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MIN/MAX/AVE flight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Record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27805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881149" y="1332035"/>
            <a:ext cx="58937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out_recorddef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Record definition that will contain both the grouping condition results and any new attributes computed as part of the aggregation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 that operate on TABLE groups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SUM, MAX, MIN, COUNT, AVE, VARIANCE, COVARIANCE, CORRELATION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When used within TABLE, these functions accept the keyword GROUP to denote currently-grouped table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dataset.field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Field(s) from input dataset.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filed_name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Creating new fields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table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dataset to create the table from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Outrecorddef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record layout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340-D324-4B97-BB31-BDE4FEE9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36" y="1412901"/>
            <a:ext cx="4936515" cy="518211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3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1_Academic Literature 16x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3.xml><?xml version="1.0" encoding="utf-8"?>
<a:theme xmlns:a="http://schemas.openxmlformats.org/drawingml/2006/main" name="2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4.xml><?xml version="1.0" encoding="utf-8"?>
<a:theme xmlns:a="http://schemas.openxmlformats.org/drawingml/2006/main" name="3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5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8A7E2D8B51DA48885A02F71AA7F0DE" ma:contentTypeVersion="9" ma:contentTypeDescription="Create a new document." ma:contentTypeScope="" ma:versionID="5078ac861602a8c57757c8e0d532233e">
  <xsd:schema xmlns:xsd="http://www.w3.org/2001/XMLSchema" xmlns:xs="http://www.w3.org/2001/XMLSchema" xmlns:p="http://schemas.microsoft.com/office/2006/metadata/properties" xmlns:ns3="79a2e984-739a-41a6-bfcb-0021a5d9d21e" xmlns:ns4="f5d3a732-a2ce-4562-91fa-e37b501f5836" targetNamespace="http://schemas.microsoft.com/office/2006/metadata/properties" ma:root="true" ma:fieldsID="7a87d62cbc57b570d55ea41375332ae6" ns3:_="" ns4:_="">
    <xsd:import namespace="79a2e984-739a-41a6-bfcb-0021a5d9d21e"/>
    <xsd:import namespace="f5d3a732-a2ce-4562-91fa-e37b501f58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2e984-739a-41a6-bfcb-0021a5d9d2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3a732-a2ce-4562-91fa-e37b501f58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openxmlformats.org/package/2006/metadata/core-properties"/>
    <ds:schemaRef ds:uri="http://schemas.microsoft.com/office/2006/documentManagement/types"/>
    <ds:schemaRef ds:uri="f5d3a732-a2ce-4562-91fa-e37b501f5836"/>
    <ds:schemaRef ds:uri="79a2e984-739a-41a6-bfcb-0021a5d9d21e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17BD85-9AD0-4914-9247-57C01EBDB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CA5FE-7C8E-4BB1-8220-05C7F621A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a2e984-739a-41a6-bfcb-0021a5d9d21e"/>
    <ds:schemaRef ds:uri="f5d3a732-a2ce-4562-91fa-e37b501f58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31769</TotalTime>
  <Words>5679</Words>
  <Application>Microsoft Macintosh PowerPoint</Application>
  <PresentationFormat>Widescreen</PresentationFormat>
  <Paragraphs>905</Paragraphs>
  <Slides>111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111</vt:i4>
      </vt:variant>
    </vt:vector>
  </HeadingPairs>
  <TitlesOfParts>
    <vt:vector size="126" baseType="lpstr">
      <vt:lpstr>-apple-system</vt:lpstr>
      <vt:lpstr>Arial</vt:lpstr>
      <vt:lpstr>Calibri</vt:lpstr>
      <vt:lpstr>Consolas</vt:lpstr>
      <vt:lpstr>Courier New</vt:lpstr>
      <vt:lpstr>Euphemia</vt:lpstr>
      <vt:lpstr>Plantagenet Cherokee</vt:lpstr>
      <vt:lpstr>Source Sans Pro</vt:lpstr>
      <vt:lpstr>Source Sans Pro Semibold</vt:lpstr>
      <vt:lpstr>urw-din</vt:lpstr>
      <vt:lpstr>Wingdings</vt:lpstr>
      <vt:lpstr>Academic Literature 16x9</vt:lpstr>
      <vt:lpstr>1_Academic Literature 16x9</vt:lpstr>
      <vt:lpstr>2_Academic Literature 16x9</vt:lpstr>
      <vt:lpstr>3_Academic Literature 16x9</vt:lpstr>
      <vt:lpstr>Introduction to Big data &amp; ECL</vt:lpstr>
      <vt:lpstr>Housekeeping </vt:lpstr>
      <vt:lpstr>Big data Introduction</vt:lpstr>
      <vt:lpstr>Big Data</vt:lpstr>
      <vt:lpstr>Big Data’s “Three V”s</vt:lpstr>
      <vt:lpstr>Big Data Types</vt:lpstr>
      <vt:lpstr>Note</vt:lpstr>
      <vt:lpstr>Big Data Life Cycle</vt:lpstr>
      <vt:lpstr>Batch Processing</vt:lpstr>
      <vt:lpstr>Real-Time &amp; Streaming Processing</vt:lpstr>
      <vt:lpstr>CrazyBigData – Play Time</vt:lpstr>
      <vt:lpstr>Hpcc systems</vt:lpstr>
      <vt:lpstr>HPCC Platform Supports</vt:lpstr>
      <vt:lpstr>Architecture - Parallel Processing</vt:lpstr>
      <vt:lpstr>Anatomy of Big Data Processing System </vt:lpstr>
      <vt:lpstr>HPCC Systems Infrastructure</vt:lpstr>
      <vt:lpstr>Thor</vt:lpstr>
      <vt:lpstr>Thor Cluster</vt:lpstr>
      <vt:lpstr>ROXIE</vt:lpstr>
      <vt:lpstr>ROXIE Cluster</vt:lpstr>
      <vt:lpstr>IDE Setups &amp; ECL watch</vt:lpstr>
      <vt:lpstr>PowerPoint Presentation</vt:lpstr>
      <vt:lpstr>PowerPoint Presentation</vt:lpstr>
      <vt:lpstr>IDE Options</vt:lpstr>
      <vt:lpstr>ECL Cloud IDE</vt:lpstr>
      <vt:lpstr>ECL Cloud IDE</vt:lpstr>
      <vt:lpstr>VS Code – HPCC Systems Client Tools &amp; VS Code Installation</vt:lpstr>
      <vt:lpstr>VS Code</vt:lpstr>
      <vt:lpstr>VS Code</vt:lpstr>
      <vt:lpstr>VS Code</vt:lpstr>
      <vt:lpstr>Test Connection Cloud IDE &amp; VS Code</vt:lpstr>
      <vt:lpstr>PowerPoint Presentation</vt:lpstr>
      <vt:lpstr>Aviation Industry</vt:lpstr>
      <vt:lpstr>Aviation Industry: What used to be</vt:lpstr>
      <vt:lpstr>PowerPoint Presentation</vt:lpstr>
      <vt:lpstr>The Data – Scheduled Flight Information</vt:lpstr>
      <vt:lpstr>ECL Basics</vt:lpstr>
      <vt:lpstr>ECL </vt:lpstr>
      <vt:lpstr>House Keeping </vt:lpstr>
      <vt:lpstr>House Keeping Cont.</vt:lpstr>
      <vt:lpstr>Statement Types</vt:lpstr>
      <vt:lpstr>OUTPUT Function</vt:lpstr>
      <vt:lpstr>PowerPoint Presentation</vt:lpstr>
      <vt:lpstr>Common Data Types</vt:lpstr>
      <vt:lpstr>Data Structure</vt:lpstr>
      <vt:lpstr>Data Structure</vt:lpstr>
      <vt:lpstr>RECORD</vt:lpstr>
      <vt:lpstr>RECORD</vt:lpstr>
      <vt:lpstr>Inline DATASET </vt:lpstr>
      <vt:lpstr>DATASET - Files</vt:lpstr>
      <vt:lpstr>Dataset File Types</vt:lpstr>
      <vt:lpstr>MODULE</vt:lpstr>
      <vt:lpstr>Module</vt:lpstr>
      <vt:lpstr>MODULE</vt:lpstr>
      <vt:lpstr>Module Example</vt:lpstr>
      <vt:lpstr>CHOOSEN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Functions</vt:lpstr>
      <vt:lpstr>PowerPoint Presentation</vt:lpstr>
      <vt:lpstr>Data cleansing &amp; validation</vt:lpstr>
      <vt:lpstr>Data Cleansing</vt:lpstr>
      <vt:lpstr>Data Validation</vt:lpstr>
      <vt:lpstr>Data Transformation</vt:lpstr>
      <vt:lpstr>TRANSFORM Function</vt:lpstr>
      <vt:lpstr>TRANSFORM Function</vt:lpstr>
      <vt:lpstr>TRANSFORM Function</vt:lpstr>
      <vt:lpstr>TRANSFORM Function</vt:lpstr>
      <vt:lpstr>TRANSFORM Function</vt:lpstr>
      <vt:lpstr>PROJECT Function</vt:lpstr>
      <vt:lpstr>Example</vt:lpstr>
      <vt:lpstr>Example</vt:lpstr>
      <vt:lpstr>PowerPoint Presentation</vt:lpstr>
      <vt:lpstr>Data enrichment</vt:lpstr>
      <vt:lpstr>Data Enrichment/Enhancement</vt:lpstr>
      <vt:lpstr>PowerPoint Presentation</vt:lpstr>
      <vt:lpstr>PowerPoint Presentation</vt:lpstr>
      <vt:lpstr>JOIN </vt:lpstr>
      <vt:lpstr>Join Types </vt:lpstr>
      <vt:lpstr>Join Types </vt:lpstr>
      <vt:lpstr>Join Types</vt:lpstr>
      <vt:lpstr>PowerPoint Presentation</vt:lpstr>
      <vt:lpstr>JOIN </vt:lpstr>
      <vt:lpstr>JOIN Condition &amp; Transform</vt:lpstr>
      <vt:lpstr>Optional Flags</vt:lpstr>
      <vt:lpstr>PowerPoint Presentation</vt:lpstr>
      <vt:lpstr>PowerPoint Presentation</vt:lpstr>
      <vt:lpstr>Data aggregation</vt:lpstr>
      <vt:lpstr>Data Aggregation</vt:lpstr>
      <vt:lpstr>Data Aggregation</vt:lpstr>
      <vt:lpstr>TABLE Function</vt:lpstr>
      <vt:lpstr>TABLE Function</vt:lpstr>
      <vt:lpstr>TABLE Function</vt:lpstr>
      <vt:lpstr>TABLE Function</vt:lpstr>
      <vt:lpstr>GROUP Keyword</vt:lpstr>
      <vt:lpstr>TABLE Function</vt:lpstr>
      <vt:lpstr>TABLE Function</vt:lpstr>
      <vt:lpstr>PowerPoint Presentation</vt:lpstr>
      <vt:lpstr>Data Profiling </vt:lpstr>
      <vt:lpstr>Finale project</vt:lpstr>
      <vt:lpstr>Final Project </vt:lpstr>
      <vt:lpstr>Final Project</vt:lpstr>
      <vt:lpstr>Final Project Hints - 1</vt:lpstr>
      <vt:lpstr>Final Project Hints - 2</vt:lpstr>
    </vt:vector>
  </TitlesOfParts>
  <Company>LexisNexis Risk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Fardanian, Bahareh (RIS-ATL)</dc:creator>
  <cp:lastModifiedBy>Camper, Dan (RIS-HBE)</cp:lastModifiedBy>
  <cp:revision>405</cp:revision>
  <dcterms:created xsi:type="dcterms:W3CDTF">2020-11-17T14:26:47Z</dcterms:created>
  <dcterms:modified xsi:type="dcterms:W3CDTF">2022-01-24T01:54:50Z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0x010100F18A7E2D8B51DA48885A02F71AA7F0DE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49ac42a-3eb4-4074-b885-aea26bd6241e_Enabled">
    <vt:lpwstr>true</vt:lpwstr>
  </property>
  <property fmtid="{D5CDD505-2E9C-101B-9397-08002B2CF9AE}" pid="9" name="MSIP_Label_549ac42a-3eb4-4074-b885-aea26bd6241e_SetDate">
    <vt:lpwstr>2022-01-12T20:48:56Z</vt:lpwstr>
  </property>
  <property fmtid="{D5CDD505-2E9C-101B-9397-08002B2CF9AE}" pid="10" name="MSIP_Label_549ac42a-3eb4-4074-b885-aea26bd6241e_Method">
    <vt:lpwstr>Standard</vt:lpwstr>
  </property>
  <property fmtid="{D5CDD505-2E9C-101B-9397-08002B2CF9AE}" pid="11" name="MSIP_Label_549ac42a-3eb4-4074-b885-aea26bd6241e_Name">
    <vt:lpwstr>General Business</vt:lpwstr>
  </property>
  <property fmtid="{D5CDD505-2E9C-101B-9397-08002B2CF9AE}" pid="12" name="MSIP_Label_549ac42a-3eb4-4074-b885-aea26bd6241e_SiteId">
    <vt:lpwstr>9274ee3f-9425-4109-a27f-9fb15c10675d</vt:lpwstr>
  </property>
  <property fmtid="{D5CDD505-2E9C-101B-9397-08002B2CF9AE}" pid="13" name="MSIP_Label_549ac42a-3eb4-4074-b885-aea26bd6241e_ActionId">
    <vt:lpwstr>452f9402-1836-470a-9685-e66c0088d6f8</vt:lpwstr>
  </property>
  <property fmtid="{D5CDD505-2E9C-101B-9397-08002B2CF9AE}" pid="14" name="MSIP_Label_549ac42a-3eb4-4074-b885-aea26bd6241e_ContentBits">
    <vt:lpwstr>0</vt:lpwstr>
  </property>
</Properties>
</file>